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Montserrat"/>
      <p:regular r:id="rId34"/>
      <p:bold r:id="rId35"/>
      <p:italic r:id="rId36"/>
      <p:boldItalic r:id="rId37"/>
    </p:embeddedFont>
    <p:embeddedFont>
      <p:font typeface="Montserrat ExtraBold"/>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40" roundtripDataSignature="AMtx7mhPgJXG5SMKlEtD0P76W9zAym14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2ADFAE-9505-4A47-B51F-ED2D6157AAD8}">
  <a:tblStyle styleId="{C92ADFAE-9505-4A47-B51F-ED2D6157AAD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MontserratExtraBold-boldItalic.fntdata"/><Relationship Id="rId16" Type="http://schemas.openxmlformats.org/officeDocument/2006/relationships/slide" Target="slides/slide10.xml"/><Relationship Id="rId38" Type="http://schemas.openxmlformats.org/officeDocument/2006/relationships/font" Target="fonts/MontserratExtraBold-bold.fnt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lvador.chinchilla\AppData\Local\Temp\Rar$DI00.969\Informe%20Graficas%20para%20informe%20de%20Rendici&#243;n%20de%20Cuentas%20primer%20cuatrimestre%20FINAL%20%2005052022%20(millones%20de%20quetza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lvador.chinchilla\AppData\Local\Temp\Rar$DI41.250\Informe%20Graficas%20para%20informe%20de%20Rendici&#243;n%20de%20Cuentas%20primer%20cuatrimestre%20FINAL%20%2005052022%20(millones%20de%20quetz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Times New Roman" pitchFamily="18" charset="0"/>
                <a:ea typeface="+mn-ea"/>
                <a:cs typeface="Times New Roman" pitchFamily="18" charset="0"/>
              </a:defRPr>
            </a:pPr>
            <a:r>
              <a:rPr lang="en-US" sz="1000" dirty="0" err="1">
                <a:latin typeface="Times New Roman" pitchFamily="18" charset="0"/>
                <a:cs typeface="Times New Roman" pitchFamily="18" charset="0"/>
              </a:rPr>
              <a:t>Ejecución</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Financiera</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por</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Grupo</a:t>
            </a:r>
            <a:r>
              <a:rPr lang="en-US" sz="1000" dirty="0">
                <a:latin typeface="Times New Roman" pitchFamily="18" charset="0"/>
                <a:cs typeface="Times New Roman" pitchFamily="18" charset="0"/>
              </a:rPr>
              <a:t> de </a:t>
            </a:r>
            <a:r>
              <a:rPr lang="en-US" sz="1000" dirty="0" err="1">
                <a:latin typeface="Times New Roman" pitchFamily="18" charset="0"/>
                <a:cs typeface="Times New Roman" pitchFamily="18" charset="0"/>
              </a:rPr>
              <a:t>Gasto</a:t>
            </a:r>
            <a:endParaRPr lang="en-US" sz="1000" dirty="0">
              <a:latin typeface="Times New Roman" pitchFamily="18" charset="0"/>
              <a:cs typeface="Times New Roman" pitchFamily="18" charset="0"/>
            </a:endParaRPr>
          </a:p>
          <a:p>
            <a:pPr>
              <a:defRPr sz="1000" b="1" i="0" u="none" strike="noStrike" kern="1200" cap="all" spc="120" normalizeH="0" baseline="0">
                <a:solidFill>
                  <a:schemeClr val="tx1">
                    <a:lumMod val="65000"/>
                    <a:lumOff val="35000"/>
                  </a:schemeClr>
                </a:solidFill>
                <a:latin typeface="Times New Roman" pitchFamily="18" charset="0"/>
                <a:ea typeface="+mn-ea"/>
                <a:cs typeface="Times New Roman" pitchFamily="18" charset="0"/>
              </a:defRPr>
            </a:pPr>
            <a:r>
              <a:rPr lang="en-US" sz="1000" dirty="0">
                <a:latin typeface="Times New Roman" pitchFamily="18" charset="0"/>
                <a:cs typeface="Times New Roman" pitchFamily="18" charset="0"/>
              </a:rPr>
              <a:t>Primer </a:t>
            </a:r>
            <a:r>
              <a:rPr lang="en-US" sz="1000" dirty="0" err="1">
                <a:latin typeface="Times New Roman" pitchFamily="18" charset="0"/>
                <a:cs typeface="Times New Roman" pitchFamily="18" charset="0"/>
              </a:rPr>
              <a:t>Cuatrimestre</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Ejercicio</a:t>
            </a:r>
            <a:r>
              <a:rPr lang="en-US" sz="1000" dirty="0">
                <a:latin typeface="Times New Roman" pitchFamily="18" charset="0"/>
                <a:cs typeface="Times New Roman" pitchFamily="18" charset="0"/>
              </a:rPr>
              <a:t> Fiscal 2022</a:t>
            </a:r>
          </a:p>
          <a:p>
            <a:pPr>
              <a:defRPr sz="1000" b="1" i="0" u="none" strike="noStrike" kern="1200" cap="all" spc="120" normalizeH="0" baseline="0">
                <a:solidFill>
                  <a:schemeClr val="tx1">
                    <a:lumMod val="65000"/>
                    <a:lumOff val="35000"/>
                  </a:schemeClr>
                </a:solidFill>
                <a:latin typeface="Times New Roman" pitchFamily="18" charset="0"/>
                <a:ea typeface="+mn-ea"/>
                <a:cs typeface="Times New Roman" pitchFamily="18" charset="0"/>
              </a:defRPr>
            </a:pPr>
            <a:r>
              <a:rPr lang="en-US" sz="1000" dirty="0" smtClean="0">
                <a:latin typeface="Times New Roman" pitchFamily="18" charset="0"/>
                <a:cs typeface="Times New Roman" pitchFamily="18" charset="0"/>
              </a:rPr>
              <a:t>En MILLONES</a:t>
            </a:r>
            <a:r>
              <a:rPr lang="en-US" sz="1000" baseline="0" dirty="0" smtClean="0">
                <a:latin typeface="Times New Roman" pitchFamily="18" charset="0"/>
                <a:cs typeface="Times New Roman" pitchFamily="18" charset="0"/>
              </a:rPr>
              <a:t> DE</a:t>
            </a:r>
            <a:r>
              <a:rPr lang="en-US" sz="1000" dirty="0" smtClean="0">
                <a:latin typeface="Times New Roman" pitchFamily="18" charset="0"/>
                <a:cs typeface="Times New Roman" pitchFamily="18" charset="0"/>
              </a:rPr>
              <a:t> </a:t>
            </a:r>
            <a:r>
              <a:rPr lang="en-US" sz="1000" dirty="0" err="1">
                <a:latin typeface="Times New Roman" pitchFamily="18" charset="0"/>
                <a:cs typeface="Times New Roman" pitchFamily="18" charset="0"/>
              </a:rPr>
              <a:t>Quetzales</a:t>
            </a:r>
            <a:endParaRPr lang="en-US" sz="1000" dirty="0">
              <a:latin typeface="Times New Roman" pitchFamily="18" charset="0"/>
              <a:cs typeface="Times New Roman" pitchFamily="18" charset="0"/>
            </a:endParaRPr>
          </a:p>
        </c:rich>
      </c:tx>
      <c:layout/>
      <c:overlay val="0"/>
      <c:spPr>
        <a:noFill/>
        <a:ln>
          <a:noFill/>
        </a:ln>
        <a:effectLst/>
      </c:spPr>
    </c:title>
    <c:autoTitleDeleted val="0"/>
    <c:plotArea>
      <c:layout>
        <c:manualLayout>
          <c:layoutTarget val="inner"/>
          <c:xMode val="edge"/>
          <c:yMode val="edge"/>
          <c:x val="1.502021977473756E-2"/>
          <c:y val="0.3426705937651825"/>
          <c:w val="0.96995956045052489"/>
          <c:h val="0.5239877341808985"/>
        </c:manualLayout>
      </c:layout>
      <c:barChart>
        <c:barDir val="col"/>
        <c:grouping val="clustered"/>
        <c:varyColors val="0"/>
        <c:ser>
          <c:idx val="0"/>
          <c:order val="0"/>
          <c:tx>
            <c:strRef>
              <c:f>'5. Grupo de gasto'!$B$2</c:f>
              <c:strCache>
                <c:ptCount val="1"/>
                <c:pt idx="0">
                  <c:v>Asignado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Grupo de gasto'!$A$4:$A$10</c:f>
              <c:strCache>
                <c:ptCount val="7"/>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pt idx="6">
                  <c:v>Total</c:v>
                </c:pt>
              </c:strCache>
              <c:extLst>
                <c:ext xmlns:c15="http://schemas.microsoft.com/office/drawing/2012/chart" uri="{02D57815-91ED-43cb-92C2-25804820EDAC}">
                  <c15:fullRef>
                    <c15:sqref>'5. Grupo de gasto'!$A$3:$A$10</c15:sqref>
                  </c15:fullRef>
                </c:ext>
              </c:extLst>
            </c:strRef>
          </c:cat>
          <c:val>
            <c:numRef>
              <c:f>'5. Grupo de gasto'!$B$4:$B$10</c:f>
              <c:numCache>
                <c:formatCode>#,##0.00</c:formatCode>
                <c:ptCount val="7"/>
                <c:pt idx="0">
                  <c:v>177.92</c:v>
                </c:pt>
                <c:pt idx="1">
                  <c:v>29.09</c:v>
                </c:pt>
                <c:pt idx="2">
                  <c:v>68.67</c:v>
                </c:pt>
                <c:pt idx="3">
                  <c:v>1</c:v>
                </c:pt>
                <c:pt idx="4">
                  <c:v>20.92</c:v>
                </c:pt>
                <c:pt idx="5">
                  <c:v>2.39</c:v>
                </c:pt>
                <c:pt idx="6">
                  <c:v>300</c:v>
                </c:pt>
              </c:numCache>
              <c:extLst>
                <c:ext xmlns:c15="http://schemas.microsoft.com/office/drawing/2012/chart" uri="{02D57815-91ED-43cb-92C2-25804820EDAC}">
                  <c15:fullRef>
                    <c15:sqref>'5. Grupo de gasto'!$B$3:$B$10</c15:sqref>
                  </c15:fullRef>
                </c:ext>
              </c:extLst>
            </c:numRef>
          </c:val>
        </c:ser>
        <c:ser>
          <c:idx val="1"/>
          <c:order val="1"/>
          <c:tx>
            <c:strRef>
              <c:f>'5. Grupo de gasto'!$C$2</c:f>
              <c:strCache>
                <c:ptCount val="1"/>
                <c:pt idx="0">
                  <c:v>Vigente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Grupo de gasto'!$A$4:$A$10</c:f>
              <c:strCache>
                <c:ptCount val="7"/>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pt idx="6">
                  <c:v>Total</c:v>
                </c:pt>
              </c:strCache>
              <c:extLst>
                <c:ext xmlns:c15="http://schemas.microsoft.com/office/drawing/2012/chart" uri="{02D57815-91ED-43cb-92C2-25804820EDAC}">
                  <c15:fullRef>
                    <c15:sqref>'5. Grupo de gasto'!$A$3:$A$10</c15:sqref>
                  </c15:fullRef>
                </c:ext>
              </c:extLst>
            </c:strRef>
          </c:cat>
          <c:val>
            <c:numRef>
              <c:f>'5. Grupo de gasto'!$C$4:$C$10</c:f>
              <c:numCache>
                <c:formatCode>#,##0.00</c:formatCode>
                <c:ptCount val="7"/>
                <c:pt idx="0">
                  <c:v>180.66</c:v>
                </c:pt>
                <c:pt idx="1">
                  <c:v>29.65</c:v>
                </c:pt>
                <c:pt idx="2">
                  <c:v>64.92</c:v>
                </c:pt>
                <c:pt idx="3">
                  <c:v>1.0900000000000001</c:v>
                </c:pt>
                <c:pt idx="4">
                  <c:v>21.63</c:v>
                </c:pt>
                <c:pt idx="5">
                  <c:v>2.04</c:v>
                </c:pt>
                <c:pt idx="6">
                  <c:v>300</c:v>
                </c:pt>
              </c:numCache>
              <c:extLst>
                <c:ext xmlns:c15="http://schemas.microsoft.com/office/drawing/2012/chart" uri="{02D57815-91ED-43cb-92C2-25804820EDAC}">
                  <c15:fullRef>
                    <c15:sqref>'5. Grupo de gasto'!$C$3:$C$10</c15:sqref>
                  </c15:fullRef>
                </c:ext>
              </c:extLst>
            </c:numRef>
          </c:val>
        </c:ser>
        <c:ser>
          <c:idx val="2"/>
          <c:order val="2"/>
          <c:tx>
            <c:strRef>
              <c:f>'5. Grupo de gasto'!$D$2</c:f>
              <c:strCache>
                <c:ptCount val="1"/>
                <c:pt idx="0">
                  <c:v>Devengado</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Grupo de gasto'!$A$4:$A$10</c:f>
              <c:strCache>
                <c:ptCount val="7"/>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pt idx="6">
                  <c:v>Total</c:v>
                </c:pt>
              </c:strCache>
              <c:extLst>
                <c:ext xmlns:c15="http://schemas.microsoft.com/office/drawing/2012/chart" uri="{02D57815-91ED-43cb-92C2-25804820EDAC}">
                  <c15:fullRef>
                    <c15:sqref>'5. Grupo de gasto'!$A$3:$A$10</c15:sqref>
                  </c15:fullRef>
                </c:ext>
              </c:extLst>
            </c:strRef>
          </c:cat>
          <c:val>
            <c:numRef>
              <c:f>'5. Grupo de gasto'!$D$4:$D$10</c:f>
              <c:numCache>
                <c:formatCode>#,##0.00</c:formatCode>
                <c:ptCount val="7"/>
                <c:pt idx="0">
                  <c:v>48.52</c:v>
                </c:pt>
                <c:pt idx="1">
                  <c:v>7.09</c:v>
                </c:pt>
                <c:pt idx="2">
                  <c:v>14.68</c:v>
                </c:pt>
                <c:pt idx="3">
                  <c:v>0.51</c:v>
                </c:pt>
                <c:pt idx="4">
                  <c:v>6.01</c:v>
                </c:pt>
                <c:pt idx="5">
                  <c:v>0.93</c:v>
                </c:pt>
                <c:pt idx="6">
                  <c:v>77.739999999999995</c:v>
                </c:pt>
              </c:numCache>
              <c:extLst>
                <c:ext xmlns:c15="http://schemas.microsoft.com/office/drawing/2012/chart" uri="{02D57815-91ED-43cb-92C2-25804820EDAC}">
                  <c15:fullRef>
                    <c15:sqref>'5. Grupo de gasto'!$D$3:$D$10</c15:sqref>
                  </c15:fullRef>
                </c:ext>
              </c:extLst>
            </c:numRef>
          </c:val>
        </c:ser>
        <c:ser>
          <c:idx val="4"/>
          <c:order val="3"/>
          <c:tx>
            <c:strRef>
              <c:f>'5. Grupo de gasto'!$F$2</c:f>
              <c:strCache>
                <c:ptCount val="1"/>
                <c:pt idx="0">
                  <c:v>Saldo por Ejecutar</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'5. Grupo de gasto'!$A$4:$A$10</c:f>
              <c:strCache>
                <c:ptCount val="7"/>
                <c:pt idx="0">
                  <c:v>64-000 Servicios Personales</c:v>
                </c:pt>
                <c:pt idx="1">
                  <c:v>64-100 Servicios No Personales</c:v>
                </c:pt>
                <c:pt idx="2">
                  <c:v>64-200 Materiales y Suministros</c:v>
                </c:pt>
                <c:pt idx="3">
                  <c:v>64-300 Propiedad, Planta, Equipo e Intangibles</c:v>
                </c:pt>
                <c:pt idx="4">
                  <c:v>64-400 Transferencias Corrientes</c:v>
                </c:pt>
                <c:pt idx="5">
                  <c:v>64-900 Asignaciones Globales</c:v>
                </c:pt>
                <c:pt idx="6">
                  <c:v>Total</c:v>
                </c:pt>
              </c:strCache>
              <c:extLst>
                <c:ext xmlns:c15="http://schemas.microsoft.com/office/drawing/2012/chart" uri="{02D57815-91ED-43cb-92C2-25804820EDAC}">
                  <c15:fullRef>
                    <c15:sqref>'5. Grupo de gasto'!$A$3:$A$10</c15:sqref>
                  </c15:fullRef>
                </c:ext>
              </c:extLst>
            </c:strRef>
          </c:cat>
          <c:val>
            <c:numRef>
              <c:f>'5. Grupo de gasto'!$F$4:$F$10</c:f>
              <c:numCache>
                <c:formatCode>#,##0.00</c:formatCode>
                <c:ptCount val="7"/>
                <c:pt idx="0">
                  <c:v>132.15</c:v>
                </c:pt>
                <c:pt idx="1">
                  <c:v>22.57</c:v>
                </c:pt>
                <c:pt idx="2">
                  <c:v>50.24</c:v>
                </c:pt>
                <c:pt idx="3">
                  <c:v>0.57999999999999996</c:v>
                </c:pt>
                <c:pt idx="4">
                  <c:v>15.62</c:v>
                </c:pt>
                <c:pt idx="5">
                  <c:v>1.1100000000000001</c:v>
                </c:pt>
                <c:pt idx="6">
                  <c:v>222.26</c:v>
                </c:pt>
              </c:numCache>
              <c:extLst>
                <c:ext xmlns:c15="http://schemas.microsoft.com/office/drawing/2012/chart" uri="{02D57815-91ED-43cb-92C2-25804820EDAC}">
                  <c15:fullRef>
                    <c15:sqref>'5. Grupo de gasto'!$F$3:$F$10</c15:sqref>
                  </c15:fullRef>
                </c:ext>
              </c:extLst>
            </c:numRef>
          </c:val>
        </c:ser>
        <c:dLbls>
          <c:dLblPos val="outEnd"/>
          <c:showLegendKey val="0"/>
          <c:showVal val="1"/>
          <c:showCatName val="0"/>
          <c:showSerName val="0"/>
          <c:showPercent val="0"/>
          <c:showBubbleSize val="0"/>
        </c:dLbls>
        <c:gapWidth val="444"/>
        <c:overlap val="-90"/>
        <c:axId val="51319168"/>
        <c:axId val="51320704"/>
      </c:barChart>
      <c:catAx>
        <c:axId val="5131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Times New Roman" pitchFamily="18" charset="0"/>
                <a:ea typeface="+mn-ea"/>
                <a:cs typeface="Times New Roman" pitchFamily="18" charset="0"/>
              </a:defRPr>
            </a:pPr>
            <a:endParaRPr lang="es-GT"/>
          </a:p>
        </c:txPr>
        <c:crossAx val="51320704"/>
        <c:crosses val="autoZero"/>
        <c:auto val="1"/>
        <c:lblAlgn val="ctr"/>
        <c:lblOffset val="100"/>
        <c:noMultiLvlLbl val="0"/>
      </c:catAx>
      <c:valAx>
        <c:axId val="51320704"/>
        <c:scaling>
          <c:orientation val="minMax"/>
        </c:scaling>
        <c:delete val="1"/>
        <c:axPos val="l"/>
        <c:numFmt formatCode="#,##0.00" sourceLinked="0"/>
        <c:majorTickMark val="none"/>
        <c:minorTickMark val="none"/>
        <c:tickLblPos val="nextTo"/>
        <c:crossAx val="513191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itchFamily="18" charset="0"/>
              <a:ea typeface="+mn-ea"/>
              <a:cs typeface="Times New Roman" pitchFamily="18" charset="0"/>
            </a:defRPr>
          </a:pPr>
          <a:endParaRPr lang="es-GT"/>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G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es-GT" sz="1200"/>
              <a:t>Ejecución Financiera por Finalidad</a:t>
            </a:r>
          </a:p>
          <a:p>
            <a:pPr>
              <a:defRPr sz="1200" b="1" i="0" u="none" strike="noStrike" kern="1200" cap="all" spc="120" normalizeH="0" baseline="0">
                <a:solidFill>
                  <a:schemeClr val="tx1">
                    <a:lumMod val="65000"/>
                    <a:lumOff val="35000"/>
                  </a:schemeClr>
                </a:solidFill>
                <a:latin typeface="+mn-lt"/>
                <a:ea typeface="+mn-ea"/>
                <a:cs typeface="+mn-cs"/>
              </a:defRPr>
            </a:pPr>
            <a:r>
              <a:rPr lang="es-GT" sz="1200"/>
              <a:t>Primer Cuatrimestre Ejercicio Fiscal 2022</a:t>
            </a:r>
          </a:p>
          <a:p>
            <a:pPr>
              <a:defRPr sz="1200" b="1" i="0" u="none" strike="noStrike" kern="1200" cap="all" spc="120" normalizeH="0" baseline="0">
                <a:solidFill>
                  <a:schemeClr val="tx1">
                    <a:lumMod val="65000"/>
                    <a:lumOff val="35000"/>
                  </a:schemeClr>
                </a:solidFill>
                <a:latin typeface="+mn-lt"/>
                <a:ea typeface="+mn-ea"/>
                <a:cs typeface="+mn-cs"/>
              </a:defRPr>
            </a:pPr>
            <a:r>
              <a:rPr lang="es-GT" sz="1200"/>
              <a:t>En Millones de Quetzales</a:t>
            </a:r>
          </a:p>
        </c:rich>
      </c:tx>
      <c:layout/>
      <c:overlay val="0"/>
      <c:spPr>
        <a:noFill/>
        <a:ln>
          <a:noFill/>
        </a:ln>
        <a:effectLst/>
      </c:spPr>
    </c:title>
    <c:autoTitleDeleted val="0"/>
    <c:plotArea>
      <c:layout>
        <c:manualLayout>
          <c:layoutTarget val="inner"/>
          <c:xMode val="edge"/>
          <c:yMode val="edge"/>
          <c:x val="1.0998877471144031E-2"/>
          <c:y val="0.25151419144021103"/>
          <c:w val="0.96543209937640451"/>
          <c:h val="0.67697810027233118"/>
        </c:manualLayout>
      </c:layout>
      <c:barChart>
        <c:barDir val="col"/>
        <c:grouping val="clustered"/>
        <c:varyColors val="0"/>
        <c:ser>
          <c:idx val="0"/>
          <c:order val="0"/>
          <c:tx>
            <c:strRef>
              <c:f>'9. Finalidad'!$B$2</c:f>
              <c:strCache>
                <c:ptCount val="1"/>
                <c:pt idx="0">
                  <c:v>Vigente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'9. Finalidad'!$A$3:$A$5</c:f>
              <c:strCache>
                <c:ptCount val="3"/>
                <c:pt idx="0">
                  <c:v>64-010000 SERVICIOS PÚBLICOS GENERALES</c:v>
                </c:pt>
                <c:pt idx="1">
                  <c:v>64-110000 PROTECCIÓN SOCIAL </c:v>
                </c:pt>
                <c:pt idx="2">
                  <c:v>TOTAL</c:v>
                </c:pt>
              </c:strCache>
            </c:strRef>
          </c:cat>
          <c:val>
            <c:numRef>
              <c:f>'9. Finalidad'!$B$3:$B$5</c:f>
              <c:numCache>
                <c:formatCode>#,##0.00</c:formatCode>
                <c:ptCount val="3"/>
                <c:pt idx="0">
                  <c:v>0.2</c:v>
                </c:pt>
                <c:pt idx="1">
                  <c:v>299.8</c:v>
                </c:pt>
                <c:pt idx="2">
                  <c:v>300</c:v>
                </c:pt>
              </c:numCache>
            </c:numRef>
          </c:val>
        </c:ser>
        <c:ser>
          <c:idx val="1"/>
          <c:order val="1"/>
          <c:tx>
            <c:strRef>
              <c:f>'9. Finalidad'!$C$2</c:f>
              <c:strCache>
                <c:ptCount val="1"/>
                <c:pt idx="0">
                  <c:v>Ejecutado</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'9. Finalidad'!$A$3:$A$5</c:f>
              <c:strCache>
                <c:ptCount val="3"/>
                <c:pt idx="0">
                  <c:v>64-010000 SERVICIOS PÚBLICOS GENERALES</c:v>
                </c:pt>
                <c:pt idx="1">
                  <c:v>64-110000 PROTECCIÓN SOCIAL </c:v>
                </c:pt>
                <c:pt idx="2">
                  <c:v>TOTAL</c:v>
                </c:pt>
              </c:strCache>
            </c:strRef>
          </c:cat>
          <c:val>
            <c:numRef>
              <c:f>'9. Finalidad'!$C$3:$C$5</c:f>
              <c:numCache>
                <c:formatCode>#,##0.00</c:formatCode>
                <c:ptCount val="3"/>
                <c:pt idx="0">
                  <c:v>0.04</c:v>
                </c:pt>
                <c:pt idx="1">
                  <c:v>77.69</c:v>
                </c:pt>
                <c:pt idx="2">
                  <c:v>77.739999999999995</c:v>
                </c:pt>
              </c:numCache>
            </c:numRef>
          </c:val>
        </c:ser>
        <c:ser>
          <c:idx val="2"/>
          <c:order val="2"/>
          <c:tx>
            <c:strRef>
              <c:f>'9. Finalidad'!$E$2</c:f>
              <c:strCache>
                <c:ptCount val="1"/>
                <c:pt idx="0">
                  <c:v>Saldo por Ejecutar</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'9. Finalidad'!$A$3:$A$5</c:f>
              <c:strCache>
                <c:ptCount val="3"/>
                <c:pt idx="0">
                  <c:v>64-010000 SERVICIOS PÚBLICOS GENERALES</c:v>
                </c:pt>
                <c:pt idx="1">
                  <c:v>64-110000 PROTECCIÓN SOCIAL </c:v>
                </c:pt>
                <c:pt idx="2">
                  <c:v>TOTAL</c:v>
                </c:pt>
              </c:strCache>
            </c:strRef>
          </c:cat>
          <c:val>
            <c:numRef>
              <c:f>'9. Finalidad'!$E$3:$E$5</c:f>
              <c:numCache>
                <c:formatCode>#,##0.00</c:formatCode>
                <c:ptCount val="3"/>
                <c:pt idx="0">
                  <c:v>0.16</c:v>
                </c:pt>
                <c:pt idx="1">
                  <c:v>222.1</c:v>
                </c:pt>
                <c:pt idx="2">
                  <c:v>222.26</c:v>
                </c:pt>
              </c:numCache>
            </c:numRef>
          </c:val>
        </c:ser>
        <c:dLbls>
          <c:showLegendKey val="0"/>
          <c:showVal val="0"/>
          <c:showCatName val="0"/>
          <c:showSerName val="0"/>
          <c:showPercent val="0"/>
          <c:showBubbleSize val="0"/>
        </c:dLbls>
        <c:gapWidth val="233"/>
        <c:overlap val="-30"/>
        <c:axId val="51919488"/>
        <c:axId val="51925376"/>
      </c:barChart>
      <c:catAx>
        <c:axId val="51919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s-GT"/>
          </a:p>
        </c:txPr>
        <c:crossAx val="51925376"/>
        <c:crosses val="autoZero"/>
        <c:auto val="1"/>
        <c:lblAlgn val="ctr"/>
        <c:lblOffset val="100"/>
        <c:noMultiLvlLbl val="0"/>
      </c:catAx>
      <c:valAx>
        <c:axId val="51925376"/>
        <c:scaling>
          <c:orientation val="minMax"/>
        </c:scaling>
        <c:delete val="1"/>
        <c:axPos val="l"/>
        <c:numFmt formatCode="#,##0.00" sourceLinked="1"/>
        <c:majorTickMark val="none"/>
        <c:minorTickMark val="none"/>
        <c:tickLblPos val="nextTo"/>
        <c:crossAx val="519194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GT"/>
        </a:p>
      </c:txPr>
    </c:legend>
    <c:plotVisOnly val="1"/>
    <c:dispBlanksAs val="gap"/>
    <c:showDLblsOverMax val="0"/>
  </c:chart>
  <c:spPr>
    <a:solidFill>
      <a:schemeClr val="lt1"/>
    </a:solidFill>
    <a:ln w="9525" cap="flat" cmpd="sng" algn="ctr">
      <a:noFill/>
      <a:round/>
    </a:ln>
    <a:effectLst/>
  </c:spPr>
  <c:txPr>
    <a:bodyPr/>
    <a:lstStyle/>
    <a:p>
      <a:pPr>
        <a:defRPr/>
      </a:pPr>
      <a:endParaRPr lang="es-G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3.jp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4.jp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2.jp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cxnSp>
        <p:nvCxnSpPr>
          <p:cNvPr id="84" name="Google Shape;84;p1"/>
          <p:cNvCxnSpPr/>
          <p:nvPr/>
        </p:nvCxnSpPr>
        <p:spPr>
          <a:xfrm>
            <a:off x="6106510" y="151265"/>
            <a:ext cx="0" cy="641131"/>
          </a:xfrm>
          <a:prstGeom prst="straightConnector1">
            <a:avLst/>
          </a:prstGeom>
          <a:noFill/>
          <a:ln cap="flat" cmpd="sng" w="19050">
            <a:solidFill>
              <a:srgbClr val="002060"/>
            </a:solidFill>
            <a:prstDash val="solid"/>
            <a:round/>
            <a:headEnd len="sm" w="sm" type="none"/>
            <a:tailEnd len="sm" w="sm" type="none"/>
          </a:ln>
        </p:spPr>
      </p:cxnSp>
      <p:sp>
        <p:nvSpPr>
          <p:cNvPr id="85" name="Google Shape;85;p1"/>
          <p:cNvSpPr txBox="1"/>
          <p:nvPr/>
        </p:nvSpPr>
        <p:spPr>
          <a:xfrm>
            <a:off x="6106510" y="302573"/>
            <a:ext cx="161953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GT" sz="800" u="none" cap="none" strike="noStrike">
                <a:solidFill>
                  <a:srgbClr val="1E3660"/>
                </a:solidFill>
                <a:latin typeface="Montserrat"/>
                <a:ea typeface="Montserrat"/>
                <a:cs typeface="Montserrat"/>
                <a:sym typeface="Montserrat"/>
              </a:rPr>
              <a:t>COMISIÓN PRESIDENCIAL CONTRA LA CORRUPCIÓN</a:t>
            </a:r>
            <a:endParaRPr b="0" i="0" sz="1200" u="none" cap="none" strike="noStrike">
              <a:solidFill>
                <a:srgbClr val="1E36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30"/>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Desarrollando capacidades de ciencia de datos en Directivos Públicos" id="151" name="Google Shape;151;p30"/>
          <p:cNvPicPr preferRelativeResize="0"/>
          <p:nvPr/>
        </p:nvPicPr>
        <p:blipFill rotWithShape="1">
          <a:blip r:embed="rId4">
            <a:alphaModFix/>
          </a:blip>
          <a:srcRect b="0" l="0" r="0" t="0"/>
          <a:stretch/>
        </p:blipFill>
        <p:spPr>
          <a:xfrm>
            <a:off x="366698" y="308763"/>
            <a:ext cx="1111896" cy="1111896"/>
          </a:xfrm>
          <a:prstGeom prst="rect">
            <a:avLst/>
          </a:prstGeom>
          <a:noFill/>
          <a:ln>
            <a:noFill/>
          </a:ln>
        </p:spPr>
      </p:pic>
      <p:sp>
        <p:nvSpPr>
          <p:cNvPr id="152" name="Google Shape;152;p30"/>
          <p:cNvSpPr txBox="1"/>
          <p:nvPr/>
        </p:nvSpPr>
        <p:spPr>
          <a:xfrm>
            <a:off x="1907514" y="817802"/>
            <a:ext cx="10566219"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60000" lnSpcReduction="20000"/>
          </a:bodyPr>
          <a:lstStyle/>
          <a:p>
            <a:pPr indent="0" lvl="0" marL="0" marR="0" rtl="0" algn="l">
              <a:lnSpc>
                <a:spcPct val="90000"/>
              </a:lnSpc>
              <a:spcBef>
                <a:spcPts val="0"/>
              </a:spcBef>
              <a:spcAft>
                <a:spcPts val="0"/>
              </a:spcAft>
              <a:buClr>
                <a:schemeClr val="dk1"/>
              </a:buClr>
              <a:buSzPct val="68181"/>
              <a:buFont typeface="Calibri"/>
              <a:buNone/>
            </a:pPr>
            <a:r>
              <a:rPr b="1" i="0" lang="es-GT" sz="4400" u="none" cap="none" strike="noStrike">
                <a:solidFill>
                  <a:schemeClr val="dk1"/>
                </a:solidFill>
                <a:latin typeface="Arial"/>
                <a:ea typeface="Arial"/>
                <a:cs typeface="Arial"/>
                <a:sym typeface="Arial"/>
              </a:rPr>
              <a:t>PAGO DE SALARIOS A SERVIDORES PÚBLICOS A LA FECHA</a:t>
            </a:r>
            <a:br>
              <a:rPr b="0"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sp>
        <p:nvSpPr>
          <p:cNvPr id="153" name="Google Shape;153;p30"/>
          <p:cNvSpPr txBox="1"/>
          <p:nvPr/>
        </p:nvSpPr>
        <p:spPr>
          <a:xfrm>
            <a:off x="592069" y="1673623"/>
            <a:ext cx="7406641" cy="415380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82500" lnSpcReduction="20000"/>
          </a:bodyPr>
          <a:lstStyle/>
          <a:p>
            <a:pPr indent="0" lvl="0" marL="0" marR="0" rtl="0" algn="just">
              <a:lnSpc>
                <a:spcPct val="12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Presupuesto vigente total para el pago de servidores públicos</a:t>
            </a:r>
            <a:endParaRPr/>
          </a:p>
          <a:p>
            <a:pPr indent="0" lvl="1" marL="0" marR="0" rtl="0" algn="just">
              <a:lnSpc>
                <a:spcPct val="120000"/>
              </a:lnSpc>
              <a:spcBef>
                <a:spcPts val="0"/>
              </a:spcBef>
              <a:spcAft>
                <a:spcPts val="0"/>
              </a:spcAft>
              <a:buNone/>
            </a:pPr>
            <a:r>
              <a:rPr b="1" i="0" lang="es-GT" sz="4500" u="none" cap="none" strike="noStrike">
                <a:solidFill>
                  <a:srgbClr val="747F92"/>
                </a:solidFill>
                <a:latin typeface="Arial"/>
                <a:ea typeface="Arial"/>
                <a:cs typeface="Arial"/>
                <a:sym typeface="Arial"/>
              </a:rPr>
              <a:t>Q. 180,664,899.00</a:t>
            </a:r>
            <a:endParaRPr b="1" i="0" sz="4500" u="none" cap="none" strike="noStrike">
              <a:solidFill>
                <a:srgbClr val="747F92"/>
              </a:solidFill>
              <a:latin typeface="Arial"/>
              <a:ea typeface="Arial"/>
              <a:cs typeface="Arial"/>
              <a:sym typeface="Arial"/>
            </a:endParaRPr>
          </a:p>
          <a:p>
            <a:pPr indent="0" lvl="0" marL="0" marR="0" rtl="0" algn="just">
              <a:lnSpc>
                <a:spcPct val="12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a:p>
            <a:pPr indent="0" lvl="0" marL="0" marR="0" rtl="0" algn="just">
              <a:lnSpc>
                <a:spcPct val="12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Presupuesto utilizado al </a:t>
            </a:r>
            <a:r>
              <a:rPr b="1" i="0" lang="es-GT" sz="2700" u="sng" cap="none" strike="noStrike">
                <a:solidFill>
                  <a:schemeClr val="dk1"/>
                </a:solidFill>
                <a:latin typeface="Arial"/>
                <a:ea typeface="Arial"/>
                <a:cs typeface="Arial"/>
                <a:sym typeface="Arial"/>
              </a:rPr>
              <a:t>primer cuatrimestre 2022</a:t>
            </a:r>
            <a:r>
              <a:rPr b="1" i="0" lang="es-GT" sz="2700" u="none" cap="none" strike="noStrike">
                <a:solidFill>
                  <a:schemeClr val="dk1"/>
                </a:solidFill>
                <a:latin typeface="Arial"/>
                <a:ea typeface="Arial"/>
                <a:cs typeface="Arial"/>
                <a:sym typeface="Arial"/>
              </a:rPr>
              <a:t> </a:t>
            </a:r>
            <a:r>
              <a:rPr b="0" i="0" lang="es-GT" sz="2700" u="none" cap="none" strike="noStrike">
                <a:solidFill>
                  <a:schemeClr val="dk1"/>
                </a:solidFill>
                <a:latin typeface="Arial"/>
                <a:ea typeface="Arial"/>
                <a:cs typeface="Arial"/>
                <a:sym typeface="Arial"/>
              </a:rPr>
              <a:t>para el pago de servidores públicos</a:t>
            </a:r>
            <a:endParaRPr/>
          </a:p>
          <a:p>
            <a:pPr indent="0" lvl="1" marL="0" marR="0" rtl="0" algn="just">
              <a:lnSpc>
                <a:spcPct val="120000"/>
              </a:lnSpc>
              <a:spcBef>
                <a:spcPts val="0"/>
              </a:spcBef>
              <a:spcAft>
                <a:spcPts val="0"/>
              </a:spcAft>
              <a:buNone/>
            </a:pPr>
            <a:r>
              <a:rPr b="1" i="0" lang="es-GT" sz="4500" u="none" cap="none" strike="noStrike">
                <a:solidFill>
                  <a:srgbClr val="747F92"/>
                </a:solidFill>
                <a:latin typeface="Arial"/>
                <a:ea typeface="Arial"/>
                <a:cs typeface="Arial"/>
                <a:sym typeface="Arial"/>
              </a:rPr>
              <a:t>Q.   48,517,154.38</a:t>
            </a:r>
            <a:endParaRPr b="1" i="0" sz="4500" u="none" cap="none" strike="noStrike">
              <a:solidFill>
                <a:srgbClr val="747F92"/>
              </a:solidFill>
              <a:latin typeface="Arial"/>
              <a:ea typeface="Arial"/>
              <a:cs typeface="Arial"/>
              <a:sym typeface="Arial"/>
            </a:endParaRPr>
          </a:p>
          <a:p>
            <a:pPr indent="0" lvl="0" marL="0" marR="0" rtl="0" algn="just">
              <a:lnSpc>
                <a:spcPct val="12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a:p>
            <a:pPr indent="0" lvl="0" marL="0" marR="0" rtl="0" algn="just">
              <a:lnSpc>
                <a:spcPct val="12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Saldo para el pago de servidores públicos</a:t>
            </a:r>
            <a:endParaRPr/>
          </a:p>
          <a:p>
            <a:pPr indent="0" lvl="1" marL="0" marR="0" rtl="0" algn="just">
              <a:lnSpc>
                <a:spcPct val="120000"/>
              </a:lnSpc>
              <a:spcBef>
                <a:spcPts val="0"/>
              </a:spcBef>
              <a:spcAft>
                <a:spcPts val="0"/>
              </a:spcAft>
              <a:buNone/>
            </a:pPr>
            <a:r>
              <a:rPr b="1" i="0" lang="es-GT" sz="4500" u="none" cap="none" strike="noStrike">
                <a:solidFill>
                  <a:srgbClr val="747F92"/>
                </a:solidFill>
                <a:latin typeface="Arial"/>
                <a:ea typeface="Arial"/>
                <a:cs typeface="Arial"/>
                <a:sym typeface="Arial"/>
              </a:rPr>
              <a:t>Q.  132,147,744.62</a:t>
            </a:r>
            <a:endParaRPr b="1" i="0" sz="4500" u="none" cap="none" strike="noStrike">
              <a:solidFill>
                <a:srgbClr val="747F92"/>
              </a:solidFill>
              <a:latin typeface="Arial"/>
              <a:ea typeface="Arial"/>
              <a:cs typeface="Arial"/>
              <a:sym typeface="Arial"/>
            </a:endParaRPr>
          </a:p>
          <a:p>
            <a:pPr indent="0" lvl="0" marL="0" marR="0" rtl="0" algn="just">
              <a:lnSpc>
                <a:spcPct val="120000"/>
              </a:lnSpc>
              <a:spcBef>
                <a:spcPts val="0"/>
              </a:spcBef>
              <a:spcAft>
                <a:spcPts val="0"/>
              </a:spcAft>
              <a:buClr>
                <a:srgbClr val="000000"/>
              </a:buClr>
              <a:buSzPct val="100000"/>
              <a:buFont typeface="Arial"/>
              <a:buNone/>
            </a:pPr>
            <a:r>
              <a:t/>
            </a:r>
            <a:endParaRPr b="0" i="0" sz="2000" u="none" cap="none" strike="noStrike">
              <a:solidFill>
                <a:srgbClr val="1F3864"/>
              </a:solidFill>
              <a:latin typeface="Arial"/>
              <a:ea typeface="Arial"/>
              <a:cs typeface="Arial"/>
              <a:sym typeface="Arial"/>
            </a:endParaRPr>
          </a:p>
        </p:txBody>
      </p:sp>
      <p:sp>
        <p:nvSpPr>
          <p:cNvPr id="154" name="Google Shape;154;p30"/>
          <p:cNvSpPr txBox="1"/>
          <p:nvPr/>
        </p:nvSpPr>
        <p:spPr>
          <a:xfrm>
            <a:off x="8272712" y="2633187"/>
            <a:ext cx="3327219" cy="2423886"/>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7500" lnSpcReduction="10000"/>
          </a:bodyPr>
          <a:lstStyle/>
          <a:p>
            <a:pPr indent="0" lvl="0" marL="0" marR="0" rtl="0" algn="ctr">
              <a:lnSpc>
                <a:spcPct val="120000"/>
              </a:lnSpc>
              <a:spcBef>
                <a:spcPts val="0"/>
              </a:spcBef>
              <a:spcAft>
                <a:spcPts val="0"/>
              </a:spcAft>
              <a:buClr>
                <a:srgbClr val="000000"/>
              </a:buClr>
              <a:buSzPct val="100000"/>
              <a:buFont typeface="Arial"/>
              <a:buNone/>
            </a:pPr>
            <a:br>
              <a:rPr b="0" i="0" lang="es-GT" sz="2000" u="none" cap="none" strike="noStrike">
                <a:solidFill>
                  <a:srgbClr val="0D1F3C"/>
                </a:solidFill>
                <a:latin typeface="Arial"/>
                <a:ea typeface="Arial"/>
                <a:cs typeface="Arial"/>
                <a:sym typeface="Arial"/>
              </a:rPr>
            </a:br>
            <a:r>
              <a:rPr b="0" i="0" lang="es-GT" sz="2200" u="none" cap="none" strike="noStrike">
                <a:solidFill>
                  <a:schemeClr val="dk1"/>
                </a:solidFill>
                <a:latin typeface="Arial"/>
                <a:ea typeface="Arial"/>
                <a:cs typeface="Arial"/>
                <a:sym typeface="Arial"/>
              </a:rPr>
              <a:t>Este rubro constituye el </a:t>
            </a:r>
            <a:r>
              <a:rPr b="1" i="0" lang="es-GT" sz="2900" u="none" cap="none" strike="noStrike">
                <a:solidFill>
                  <a:srgbClr val="747F92"/>
                </a:solidFill>
                <a:latin typeface="Arial"/>
                <a:ea typeface="Arial"/>
                <a:cs typeface="Arial"/>
                <a:sym typeface="Arial"/>
              </a:rPr>
              <a:t>60.22% </a:t>
            </a:r>
            <a:r>
              <a:rPr b="0" i="0" lang="es-GT" sz="2200" u="none" cap="none" strike="noStrike">
                <a:solidFill>
                  <a:schemeClr val="dk1"/>
                </a:solidFill>
                <a:latin typeface="Arial"/>
                <a:ea typeface="Arial"/>
                <a:cs typeface="Arial"/>
                <a:sym typeface="Arial"/>
              </a:rPr>
              <a:t>del total del presupuesto de </a:t>
            </a:r>
            <a:r>
              <a:rPr b="0" i="0" lang="es-GT" sz="2200" u="sng" cap="none" strike="noStrike">
                <a:solidFill>
                  <a:schemeClr val="dk1"/>
                </a:solidFill>
                <a:latin typeface="Arial"/>
                <a:ea typeface="Arial"/>
                <a:cs typeface="Arial"/>
                <a:sym typeface="Arial"/>
              </a:rPr>
              <a:t>la institución</a:t>
            </a:r>
            <a:br>
              <a:rPr b="0" i="0" lang="es-GT" sz="2000" u="none" cap="none" strike="noStrike">
                <a:solidFill>
                  <a:srgbClr val="1F3864"/>
                </a:solidFill>
                <a:latin typeface="Arial"/>
                <a:ea typeface="Arial"/>
                <a:cs typeface="Arial"/>
                <a:sym typeface="Arial"/>
              </a:rPr>
            </a:br>
            <a:endParaRPr b="0" i="0" sz="2000" u="none" cap="none" strike="noStrike">
              <a:solidFill>
                <a:srgbClr val="1F3864"/>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31"/>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31"/>
          <p:cNvSpPr txBox="1"/>
          <p:nvPr/>
        </p:nvSpPr>
        <p:spPr>
          <a:xfrm>
            <a:off x="2250480" y="751113"/>
            <a:ext cx="9027120"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45000" lnSpcReduction="20000"/>
          </a:bodyPr>
          <a:lstStyle/>
          <a:p>
            <a:pPr indent="0" lvl="0" marL="0" marR="0" rtl="0" algn="ctr">
              <a:lnSpc>
                <a:spcPct val="90000"/>
              </a:lnSpc>
              <a:spcBef>
                <a:spcPts val="0"/>
              </a:spcBef>
              <a:spcAft>
                <a:spcPts val="0"/>
              </a:spcAft>
              <a:buClr>
                <a:schemeClr val="dk1"/>
              </a:buClr>
              <a:buSzPct val="90909"/>
              <a:buFont typeface="Calibri"/>
              <a:buNone/>
            </a:pPr>
            <a:r>
              <a:rPr b="0" i="0" lang="es-GT" sz="4400" u="none" cap="none" strike="noStrike">
                <a:solidFill>
                  <a:schemeClr val="dk1"/>
                </a:solidFill>
                <a:latin typeface="Arial"/>
                <a:ea typeface="Arial"/>
                <a:cs typeface="Arial"/>
                <a:sym typeface="Arial"/>
              </a:rPr>
              <a:t>¿</a:t>
            </a:r>
            <a:r>
              <a:rPr b="1" i="0" lang="es-GT" sz="4400" u="none" cap="none" strike="noStrike">
                <a:solidFill>
                  <a:schemeClr val="dk1"/>
                </a:solidFill>
                <a:latin typeface="Arial"/>
                <a:ea typeface="Arial"/>
                <a:cs typeface="Arial"/>
                <a:sym typeface="Arial"/>
              </a:rPr>
              <a:t>EN QUÉ INVIERTE LA SECRETARIA DE BIENESTAR SOCIAL DE LA PRESIDENCIA DE LA REPUBLICA?</a:t>
            </a:r>
            <a:br>
              <a:rPr b="0"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pic>
        <p:nvPicPr>
          <p:cNvPr descr="Edificio - Iconos gratis de edificios" id="161" name="Google Shape;161;p31"/>
          <p:cNvPicPr preferRelativeResize="0"/>
          <p:nvPr/>
        </p:nvPicPr>
        <p:blipFill rotWithShape="1">
          <a:blip r:embed="rId4">
            <a:alphaModFix/>
          </a:blip>
          <a:srcRect b="0" l="0" r="0" t="0"/>
          <a:stretch/>
        </p:blipFill>
        <p:spPr>
          <a:xfrm>
            <a:off x="554542" y="342633"/>
            <a:ext cx="1288467" cy="1288467"/>
          </a:xfrm>
          <a:prstGeom prst="rect">
            <a:avLst/>
          </a:prstGeom>
          <a:noFill/>
          <a:ln>
            <a:noFill/>
          </a:ln>
        </p:spPr>
      </p:pic>
      <p:sp>
        <p:nvSpPr>
          <p:cNvPr id="162" name="Google Shape;162;p31"/>
          <p:cNvSpPr txBox="1"/>
          <p:nvPr/>
        </p:nvSpPr>
        <p:spPr>
          <a:xfrm>
            <a:off x="439270" y="2100942"/>
            <a:ext cx="7406641" cy="460810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rPr b="0" i="0" lang="es-GT" sz="1600" u="none" cap="none" strike="noStrike">
                <a:solidFill>
                  <a:schemeClr val="dk1"/>
                </a:solidFill>
                <a:latin typeface="Arial"/>
                <a:ea typeface="Arial"/>
                <a:cs typeface="Arial"/>
                <a:sym typeface="Arial"/>
              </a:rPr>
              <a:t>La Secretaría de Bienestar Social de la Presidencia de la República invierte el presupuesto asignado principalmente en la adquisición de alimentación servida que se brinda a los niños, niñas y adolescentes atendidos en los diferentes Programas a cargo de la Institución, arrendamiento de inmuebles para uso de Centros de Atención Integral, Hogares de Protección y Abrigo, Programas que brindan beneficios económicos a través de un subsidio como lo son Familias Sustitutas y Subsidios Familiares para niñez con discapacidad, de igual manera se adquieren medicamentos, prendas de vestir para la población atendida, así mismo se proyecta invertir en la adecuación de las instalaciones de los inmuebles que ocupan los diferentes Programas a nivel nacional.</a:t>
            </a:r>
            <a:endParaRPr b="0" i="0" sz="16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000"/>
              <a:buFont typeface="Arial"/>
              <a:buNone/>
            </a:pPr>
            <a:br>
              <a:rPr b="0" i="0" lang="es-GT" sz="2000" u="none" cap="none" strike="noStrike">
                <a:solidFill>
                  <a:srgbClr val="1F3864"/>
                </a:solidFill>
                <a:latin typeface="Arial"/>
                <a:ea typeface="Arial"/>
                <a:cs typeface="Arial"/>
                <a:sym typeface="Arial"/>
              </a:rPr>
            </a:br>
            <a:endParaRPr b="0" i="0" sz="2000" u="none" cap="none" strike="noStrike">
              <a:solidFill>
                <a:srgbClr val="1F3864"/>
              </a:solidFill>
              <a:latin typeface="Arial"/>
              <a:ea typeface="Arial"/>
              <a:cs typeface="Arial"/>
              <a:sym typeface="Arial"/>
            </a:endParaRPr>
          </a:p>
        </p:txBody>
      </p:sp>
      <p:sp>
        <p:nvSpPr>
          <p:cNvPr id="163" name="Google Shape;163;p31"/>
          <p:cNvSpPr txBox="1"/>
          <p:nvPr/>
        </p:nvSpPr>
        <p:spPr>
          <a:xfrm>
            <a:off x="8323655" y="2395830"/>
            <a:ext cx="3327219" cy="277204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0000" lnSpcReduction="20000"/>
          </a:bodyPr>
          <a:lstStyle/>
          <a:p>
            <a:pPr indent="0" lvl="0" marL="0" marR="0" rtl="0" algn="ctr">
              <a:lnSpc>
                <a:spcPct val="150000"/>
              </a:lnSpc>
              <a:spcBef>
                <a:spcPts val="0"/>
              </a:spcBef>
              <a:spcAft>
                <a:spcPts val="0"/>
              </a:spcAft>
              <a:buClr>
                <a:srgbClr val="000000"/>
              </a:buClr>
              <a:buSzPct val="100000"/>
              <a:buFont typeface="Arial"/>
              <a:buNone/>
            </a:pPr>
            <a:r>
              <a:rPr b="0" i="0" lang="es-GT" sz="2000" u="none" cap="none" strike="noStrike">
                <a:solidFill>
                  <a:schemeClr val="dk1"/>
                </a:solidFill>
                <a:latin typeface="Arial"/>
                <a:ea typeface="Arial"/>
                <a:cs typeface="Arial"/>
                <a:sym typeface="Arial"/>
              </a:rPr>
              <a:t>La inversión se divide principalmente en </a:t>
            </a:r>
            <a:r>
              <a:rPr b="1" i="0" lang="es-GT" sz="2000" u="none" cap="none" strike="noStrike">
                <a:solidFill>
                  <a:schemeClr val="dk1"/>
                </a:solidFill>
                <a:latin typeface="Arial"/>
                <a:ea typeface="Arial"/>
                <a:cs typeface="Arial"/>
                <a:sym typeface="Arial"/>
              </a:rPr>
              <a:t>servicio de alimentación, arrendamiento de bienes inmuebles </a:t>
            </a:r>
            <a:r>
              <a:rPr b="0" i="0" lang="es-GT" sz="2000" u="none" cap="none" strike="noStrike">
                <a:solidFill>
                  <a:schemeClr val="dk1"/>
                </a:solidFill>
                <a:latin typeface="Arial"/>
                <a:ea typeface="Arial"/>
                <a:cs typeface="Arial"/>
                <a:sym typeface="Arial"/>
              </a:rPr>
              <a:t>y en los Programas de Subsidios Familiares y Familias Sustitutas</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32"/>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32"/>
          <p:cNvSpPr txBox="1"/>
          <p:nvPr/>
        </p:nvSpPr>
        <p:spPr>
          <a:xfrm>
            <a:off x="1865410" y="1009335"/>
            <a:ext cx="9469339" cy="94328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60000" lnSpcReduction="20000"/>
          </a:bodyPr>
          <a:lstStyle/>
          <a:p>
            <a:pPr indent="0" lvl="0" marL="0" marR="0" rtl="0" algn="l">
              <a:lnSpc>
                <a:spcPct val="90000"/>
              </a:lnSpc>
              <a:spcBef>
                <a:spcPts val="0"/>
              </a:spcBef>
              <a:spcAft>
                <a:spcPts val="0"/>
              </a:spcAft>
              <a:buClr>
                <a:schemeClr val="dk1"/>
              </a:buClr>
              <a:buSzPct val="68181"/>
              <a:buFont typeface="Calibri"/>
              <a:buNone/>
            </a:pPr>
            <a:r>
              <a:rPr b="1" i="0" lang="es-GT" sz="4400" u="none" cap="none" strike="noStrike">
                <a:solidFill>
                  <a:schemeClr val="dk1"/>
                </a:solidFill>
                <a:latin typeface="Arial"/>
                <a:ea typeface="Arial"/>
                <a:cs typeface="Arial"/>
                <a:sym typeface="Arial"/>
              </a:rPr>
              <a:t>MONTO UTILIZADO EN INVERSIÓN A LA FECHA</a:t>
            </a:r>
            <a:br>
              <a:rPr b="1" i="0" lang="es-GT" sz="4400" u="none" cap="none" strike="noStrike">
                <a:solidFill>
                  <a:schemeClr val="dk1"/>
                </a:solidFill>
                <a:latin typeface="Arial"/>
                <a:ea typeface="Arial"/>
                <a:cs typeface="Arial"/>
                <a:sym typeface="Arial"/>
              </a:rPr>
            </a:br>
            <a:br>
              <a:rPr b="1"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pic>
        <p:nvPicPr>
          <p:cNvPr descr="Edificio - Iconos gratis de edificios" id="170" name="Google Shape;170;p32"/>
          <p:cNvPicPr preferRelativeResize="0"/>
          <p:nvPr/>
        </p:nvPicPr>
        <p:blipFill rotWithShape="1">
          <a:blip r:embed="rId4">
            <a:alphaModFix/>
          </a:blip>
          <a:srcRect b="0" l="0" r="0" t="0"/>
          <a:stretch/>
        </p:blipFill>
        <p:spPr>
          <a:xfrm>
            <a:off x="265783" y="365102"/>
            <a:ext cx="1288467" cy="1288467"/>
          </a:xfrm>
          <a:prstGeom prst="rect">
            <a:avLst/>
          </a:prstGeom>
          <a:noFill/>
          <a:ln>
            <a:noFill/>
          </a:ln>
        </p:spPr>
      </p:pic>
      <p:sp>
        <p:nvSpPr>
          <p:cNvPr id="171" name="Google Shape;171;p32"/>
          <p:cNvSpPr txBox="1"/>
          <p:nvPr/>
        </p:nvSpPr>
        <p:spPr>
          <a:xfrm>
            <a:off x="910016" y="1841605"/>
            <a:ext cx="6619331" cy="415380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60000" lnSpcReduction="20000"/>
          </a:bodyPr>
          <a:lstStyle/>
          <a:p>
            <a:pPr indent="0" lvl="0" marL="0" marR="0" rtl="0" algn="just">
              <a:lnSpc>
                <a:spcPct val="15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Presupuesto vigente total para la inversión (Propiedad, Planta y Equipo)</a:t>
            </a:r>
            <a:endParaRPr b="0" i="0" sz="2700" u="none" cap="none" strike="noStrike">
              <a:solidFill>
                <a:schemeClr val="dk1"/>
              </a:solidFill>
              <a:latin typeface="Arial"/>
              <a:ea typeface="Arial"/>
              <a:cs typeface="Arial"/>
              <a:sym typeface="Arial"/>
            </a:endParaRPr>
          </a:p>
          <a:p>
            <a:pPr indent="0" lvl="1" marL="0" marR="0" rtl="0" algn="just">
              <a:lnSpc>
                <a:spcPct val="150000"/>
              </a:lnSpc>
              <a:spcBef>
                <a:spcPts val="0"/>
              </a:spcBef>
              <a:spcAft>
                <a:spcPts val="0"/>
              </a:spcAft>
              <a:buNone/>
            </a:pPr>
            <a:r>
              <a:rPr b="1" i="0" lang="es-GT" sz="4400" u="none" cap="none" strike="noStrike">
                <a:solidFill>
                  <a:srgbClr val="747F92"/>
                </a:solidFill>
                <a:latin typeface="Arial"/>
                <a:ea typeface="Arial"/>
                <a:cs typeface="Arial"/>
                <a:sym typeface="Arial"/>
              </a:rPr>
              <a:t>Q. 1,090,350.00</a:t>
            </a:r>
            <a:endParaRPr/>
          </a:p>
          <a:p>
            <a:pPr indent="0" lvl="0" marL="0" marR="0" rtl="0" algn="just">
              <a:lnSpc>
                <a:spcPct val="15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Presupuesto utilizado al</a:t>
            </a:r>
            <a:r>
              <a:rPr b="1" i="0" lang="es-GT" sz="2700" u="sng" cap="none" strike="noStrike">
                <a:solidFill>
                  <a:schemeClr val="dk1"/>
                </a:solidFill>
                <a:latin typeface="Arial"/>
                <a:ea typeface="Arial"/>
                <a:cs typeface="Arial"/>
                <a:sym typeface="Arial"/>
              </a:rPr>
              <a:t> primer cuatrimestre 2022</a:t>
            </a:r>
            <a:r>
              <a:rPr b="1" i="0" lang="es-GT" sz="2700" u="none" cap="none" strike="noStrike">
                <a:solidFill>
                  <a:schemeClr val="dk1"/>
                </a:solidFill>
                <a:latin typeface="Arial"/>
                <a:ea typeface="Arial"/>
                <a:cs typeface="Arial"/>
                <a:sym typeface="Arial"/>
              </a:rPr>
              <a:t> </a:t>
            </a:r>
            <a:r>
              <a:rPr b="0" i="0" lang="es-GT" sz="2700" u="none" cap="none" strike="noStrike">
                <a:solidFill>
                  <a:schemeClr val="dk1"/>
                </a:solidFill>
                <a:latin typeface="Arial"/>
                <a:ea typeface="Arial"/>
                <a:cs typeface="Arial"/>
                <a:sym typeface="Arial"/>
              </a:rPr>
              <a:t>para la inversión (Propiedad, Planta y Equipo)</a:t>
            </a:r>
            <a:endParaRPr b="0" i="0" sz="2700" u="none" cap="none" strike="noStrike">
              <a:solidFill>
                <a:schemeClr val="dk1"/>
              </a:solidFill>
              <a:latin typeface="Arial"/>
              <a:ea typeface="Arial"/>
              <a:cs typeface="Arial"/>
              <a:sym typeface="Arial"/>
            </a:endParaRPr>
          </a:p>
          <a:p>
            <a:pPr indent="0" lvl="1" marL="0" marR="0" rtl="0" algn="just">
              <a:lnSpc>
                <a:spcPct val="150000"/>
              </a:lnSpc>
              <a:spcBef>
                <a:spcPts val="0"/>
              </a:spcBef>
              <a:spcAft>
                <a:spcPts val="0"/>
              </a:spcAft>
              <a:buNone/>
            </a:pPr>
            <a:r>
              <a:rPr b="1" i="0" lang="es-GT" sz="4400" u="none" cap="none" strike="noStrike">
                <a:solidFill>
                  <a:srgbClr val="747F92"/>
                </a:solidFill>
                <a:latin typeface="Arial"/>
                <a:ea typeface="Arial"/>
                <a:cs typeface="Arial"/>
                <a:sym typeface="Arial"/>
              </a:rPr>
              <a:t>Q. 514,707.00</a:t>
            </a:r>
            <a:endParaRPr/>
          </a:p>
          <a:p>
            <a:pPr indent="0" lvl="0" marL="0" marR="0" rtl="0" algn="just">
              <a:lnSpc>
                <a:spcPct val="15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100000"/>
              <a:buFont typeface="Arial"/>
              <a:buNone/>
            </a:pPr>
            <a:r>
              <a:rPr b="0" i="0" lang="es-GT" sz="2700" u="none" cap="none" strike="noStrike">
                <a:solidFill>
                  <a:schemeClr val="dk1"/>
                </a:solidFill>
                <a:latin typeface="Arial"/>
                <a:ea typeface="Arial"/>
                <a:cs typeface="Arial"/>
                <a:sym typeface="Arial"/>
              </a:rPr>
              <a:t>Saldo por ejecutar para la inversión (Propiedad, Planta y Equipo)</a:t>
            </a:r>
            <a:endParaRPr b="0" i="0" sz="2700" u="none" cap="none" strike="noStrike">
              <a:solidFill>
                <a:schemeClr val="dk1"/>
              </a:solidFill>
              <a:latin typeface="Arial"/>
              <a:ea typeface="Arial"/>
              <a:cs typeface="Arial"/>
              <a:sym typeface="Arial"/>
            </a:endParaRPr>
          </a:p>
          <a:p>
            <a:pPr indent="0" lvl="1" marL="0" marR="0" rtl="0" algn="just">
              <a:lnSpc>
                <a:spcPct val="150000"/>
              </a:lnSpc>
              <a:spcBef>
                <a:spcPts val="0"/>
              </a:spcBef>
              <a:spcAft>
                <a:spcPts val="0"/>
              </a:spcAft>
              <a:buNone/>
            </a:pPr>
            <a:r>
              <a:rPr b="1" i="0" lang="es-GT" sz="4500" u="none" cap="none" strike="noStrike">
                <a:solidFill>
                  <a:srgbClr val="747F92"/>
                </a:solidFill>
                <a:latin typeface="Arial"/>
                <a:ea typeface="Arial"/>
                <a:cs typeface="Arial"/>
                <a:sym typeface="Arial"/>
              </a:rPr>
              <a:t>Q. 575,643.00</a:t>
            </a:r>
            <a:endParaRPr b="1" i="0" sz="4500" u="none" cap="none" strike="noStrike">
              <a:solidFill>
                <a:srgbClr val="747F92"/>
              </a:solidFill>
              <a:latin typeface="Arial"/>
              <a:ea typeface="Arial"/>
              <a:cs typeface="Arial"/>
              <a:sym typeface="Arial"/>
            </a:endParaRPr>
          </a:p>
          <a:p>
            <a:pPr indent="0" lvl="0" marL="0" marR="0" rtl="0" algn="just">
              <a:lnSpc>
                <a:spcPct val="150000"/>
              </a:lnSpc>
              <a:spcBef>
                <a:spcPts val="0"/>
              </a:spcBef>
              <a:spcAft>
                <a:spcPts val="0"/>
              </a:spcAft>
              <a:buClr>
                <a:srgbClr val="000000"/>
              </a:buClr>
              <a:buSzPct val="100000"/>
              <a:buFont typeface="Arial"/>
              <a:buNone/>
            </a:pPr>
            <a:r>
              <a:t/>
            </a:r>
            <a:endParaRPr b="0" i="0" sz="2000" u="none" cap="none" strike="noStrike">
              <a:solidFill>
                <a:srgbClr val="1F3864"/>
              </a:solidFill>
              <a:latin typeface="Arial"/>
              <a:ea typeface="Arial"/>
              <a:cs typeface="Arial"/>
              <a:sym typeface="Arial"/>
            </a:endParaRPr>
          </a:p>
        </p:txBody>
      </p:sp>
      <p:sp>
        <p:nvSpPr>
          <p:cNvPr id="172" name="Google Shape;172;p32"/>
          <p:cNvSpPr txBox="1"/>
          <p:nvPr/>
        </p:nvSpPr>
        <p:spPr>
          <a:xfrm>
            <a:off x="8260397" y="2691198"/>
            <a:ext cx="3327219" cy="2423886"/>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82500" lnSpcReduction="10000"/>
          </a:bodyPr>
          <a:lstStyle/>
          <a:p>
            <a:pPr indent="0" lvl="0" marL="0" marR="0" rtl="0" algn="ctr">
              <a:lnSpc>
                <a:spcPct val="150000"/>
              </a:lnSpc>
              <a:spcBef>
                <a:spcPts val="0"/>
              </a:spcBef>
              <a:spcAft>
                <a:spcPts val="0"/>
              </a:spcAft>
              <a:buClr>
                <a:srgbClr val="000000"/>
              </a:buClr>
              <a:buSzPct val="100000"/>
              <a:buFont typeface="Arial"/>
              <a:buNone/>
            </a:pPr>
            <a:br>
              <a:rPr b="0" i="0" lang="es-GT" sz="2000" u="none" cap="none" strike="noStrike">
                <a:solidFill>
                  <a:srgbClr val="0D1F3C"/>
                </a:solidFill>
                <a:latin typeface="Arial"/>
                <a:ea typeface="Arial"/>
                <a:cs typeface="Arial"/>
                <a:sym typeface="Arial"/>
              </a:rPr>
            </a:br>
            <a:r>
              <a:rPr b="0" i="0" lang="es-GT" sz="2200" u="none" cap="none" strike="noStrike">
                <a:solidFill>
                  <a:schemeClr val="dk1"/>
                </a:solidFill>
                <a:latin typeface="Arial"/>
                <a:ea typeface="Arial"/>
                <a:cs typeface="Arial"/>
                <a:sym typeface="Arial"/>
              </a:rPr>
              <a:t>Este rubro constituye el </a:t>
            </a:r>
            <a:r>
              <a:rPr b="1" i="0" lang="es-GT" sz="2200" u="none" cap="none" strike="noStrike">
                <a:solidFill>
                  <a:srgbClr val="747F92"/>
                </a:solidFill>
                <a:latin typeface="Arial"/>
                <a:ea typeface="Arial"/>
                <a:cs typeface="Arial"/>
                <a:sym typeface="Arial"/>
              </a:rPr>
              <a:t>0.37% </a:t>
            </a:r>
            <a:r>
              <a:rPr b="0" i="0" lang="es-GT" sz="2200" u="none" cap="none" strike="noStrike">
                <a:solidFill>
                  <a:schemeClr val="dk1"/>
                </a:solidFill>
                <a:latin typeface="Arial"/>
                <a:ea typeface="Arial"/>
                <a:cs typeface="Arial"/>
                <a:sym typeface="Arial"/>
              </a:rPr>
              <a:t>del total del presupuesto de </a:t>
            </a:r>
            <a:r>
              <a:rPr b="0" i="0" lang="es-GT" sz="2200" u="sng" cap="none" strike="noStrike">
                <a:solidFill>
                  <a:schemeClr val="dk1"/>
                </a:solidFill>
                <a:latin typeface="Arial"/>
                <a:ea typeface="Arial"/>
                <a:cs typeface="Arial"/>
                <a:sym typeface="Arial"/>
              </a:rPr>
              <a:t>la Secretaría de Bienestar Social”</a:t>
            </a:r>
            <a:br>
              <a:rPr b="0" i="0" lang="es-GT" sz="2000" u="none" cap="none" strike="noStrike">
                <a:solidFill>
                  <a:srgbClr val="1F3864"/>
                </a:solidFill>
                <a:latin typeface="Arial"/>
                <a:ea typeface="Arial"/>
                <a:cs typeface="Arial"/>
                <a:sym typeface="Arial"/>
              </a:rPr>
            </a:br>
            <a:endParaRPr b="0" i="0" sz="2000" u="none" cap="none" strike="noStrike">
              <a:solidFill>
                <a:srgbClr val="1F386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3"/>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Target arm | Icono Gratis" id="178" name="Google Shape;178;p33"/>
          <p:cNvPicPr preferRelativeResize="0"/>
          <p:nvPr/>
        </p:nvPicPr>
        <p:blipFill rotWithShape="1">
          <a:blip r:embed="rId4">
            <a:alphaModFix/>
          </a:blip>
          <a:srcRect b="0" l="0" r="0" t="0"/>
          <a:stretch/>
        </p:blipFill>
        <p:spPr>
          <a:xfrm>
            <a:off x="333054" y="313209"/>
            <a:ext cx="1477870" cy="1477870"/>
          </a:xfrm>
          <a:prstGeom prst="rect">
            <a:avLst/>
          </a:prstGeom>
          <a:noFill/>
          <a:ln>
            <a:noFill/>
          </a:ln>
        </p:spPr>
      </p:pic>
      <p:sp>
        <p:nvSpPr>
          <p:cNvPr id="179" name="Google Shape;179;p33"/>
          <p:cNvSpPr txBox="1"/>
          <p:nvPr/>
        </p:nvSpPr>
        <p:spPr>
          <a:xfrm>
            <a:off x="2136119" y="1003550"/>
            <a:ext cx="9146435"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45000" lnSpcReduction="20000"/>
          </a:bodyPr>
          <a:lstStyle/>
          <a:p>
            <a:pPr indent="0" lvl="0" marL="0" marR="0" rtl="0" algn="l">
              <a:lnSpc>
                <a:spcPct val="90000"/>
              </a:lnSpc>
              <a:spcBef>
                <a:spcPts val="0"/>
              </a:spcBef>
              <a:spcAft>
                <a:spcPts val="0"/>
              </a:spcAft>
              <a:buClr>
                <a:schemeClr val="dk1"/>
              </a:buClr>
              <a:buSzPct val="90909"/>
              <a:buFont typeface="Calibri"/>
              <a:buNone/>
            </a:pPr>
            <a:r>
              <a:rPr b="1" i="0" lang="es-GT" sz="4400" u="none" cap="none" strike="noStrike">
                <a:solidFill>
                  <a:schemeClr val="dk1"/>
                </a:solidFill>
                <a:latin typeface="Arial"/>
                <a:ea typeface="Arial"/>
                <a:cs typeface="Arial"/>
                <a:sym typeface="Arial"/>
              </a:rPr>
              <a:t>¿QUÉ FINALIDADES ATIENDE LA SECRETARÍA DE BIENESTAR SOCIAL?</a:t>
            </a:r>
            <a:br>
              <a:rPr b="0"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sp>
        <p:nvSpPr>
          <p:cNvPr id="180" name="Google Shape;180;p33"/>
          <p:cNvSpPr txBox="1"/>
          <p:nvPr/>
        </p:nvSpPr>
        <p:spPr>
          <a:xfrm>
            <a:off x="439271" y="1816459"/>
            <a:ext cx="7406641" cy="4493906"/>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2000"/>
              <a:buFont typeface="Arial"/>
              <a:buNone/>
            </a:pPr>
            <a:r>
              <a:rPr b="0" i="0" lang="es-GT" sz="2000" u="none" cap="none" strike="noStrike">
                <a:solidFill>
                  <a:schemeClr val="dk1"/>
                </a:solidFill>
                <a:latin typeface="Arial"/>
                <a:ea typeface="Arial"/>
                <a:cs typeface="Arial"/>
                <a:sym typeface="Arial"/>
              </a:rPr>
              <a:t>Los recursos públicos se utilizan con fines específicos para el cumplimiento de los objetivos sociales y económicos del Estado que impactan directamente en la niñez y adolescencia.</a:t>
            </a:r>
            <a:endParaRPr b="0" i="0" sz="20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s-GT" sz="2000" u="none" cap="none" strike="noStrike">
                <a:solidFill>
                  <a:schemeClr val="dk1"/>
                </a:solidFill>
                <a:latin typeface="Arial"/>
                <a:ea typeface="Arial"/>
                <a:cs typeface="Arial"/>
                <a:sym typeface="Arial"/>
              </a:rPr>
              <a:t>Cada entidad atiende y prioriza las finalidades que le corresponden de conformidad con la ley. En el caso de Secretaría de Bienestar Social de la Presidencia de la República, destina su presupuesto a las finalidades: </a:t>
            </a:r>
            <a:r>
              <a:rPr b="1" i="0" lang="es-GT" sz="2000" u="none" cap="none" strike="noStrike">
                <a:solidFill>
                  <a:schemeClr val="dk1"/>
                </a:solidFill>
                <a:latin typeface="Arial"/>
                <a:ea typeface="Arial"/>
                <a:cs typeface="Arial"/>
                <a:sym typeface="Arial"/>
              </a:rPr>
              <a:t>Servicios Públicos Generales y Protección Social. </a:t>
            </a:r>
            <a:endParaRPr b="1" i="0" sz="2000" u="none" cap="none" strike="noStrike">
              <a:solidFill>
                <a:srgbClr val="1F3864"/>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rgbClr val="1F3864"/>
              </a:solidFill>
              <a:latin typeface="Arial"/>
              <a:ea typeface="Arial"/>
              <a:cs typeface="Arial"/>
              <a:sym typeface="Arial"/>
            </a:endParaRPr>
          </a:p>
        </p:txBody>
      </p:sp>
      <p:sp>
        <p:nvSpPr>
          <p:cNvPr id="181" name="Google Shape;181;p33"/>
          <p:cNvSpPr txBox="1"/>
          <p:nvPr/>
        </p:nvSpPr>
        <p:spPr>
          <a:xfrm>
            <a:off x="8650099" y="2262807"/>
            <a:ext cx="3327219" cy="277204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7500" lnSpcReduction="10000"/>
          </a:bodyPr>
          <a:lstStyle/>
          <a:p>
            <a:pPr indent="0" lvl="0" marL="0" marR="0" rtl="0" algn="ctr">
              <a:lnSpc>
                <a:spcPct val="110000"/>
              </a:lnSpc>
              <a:spcBef>
                <a:spcPts val="0"/>
              </a:spcBef>
              <a:spcAft>
                <a:spcPts val="0"/>
              </a:spcAft>
              <a:buClr>
                <a:srgbClr val="000000"/>
              </a:buClr>
              <a:buSzPct val="100000"/>
              <a:buFont typeface="Arial"/>
              <a:buNone/>
            </a:pPr>
            <a:br>
              <a:rPr b="0" i="0" lang="es-GT" sz="2000" u="none" cap="none" strike="noStrike">
                <a:solidFill>
                  <a:schemeClr val="dk1"/>
                </a:solidFill>
                <a:latin typeface="Arial"/>
                <a:ea typeface="Arial"/>
                <a:cs typeface="Arial"/>
                <a:sym typeface="Arial"/>
              </a:rPr>
            </a:br>
            <a:r>
              <a:rPr b="0" i="0" lang="es-GT" sz="2000" u="none" cap="none" strike="noStrike">
                <a:solidFill>
                  <a:schemeClr val="dk1"/>
                </a:solidFill>
                <a:latin typeface="Arial"/>
                <a:ea typeface="Arial"/>
                <a:cs typeface="Arial"/>
                <a:sym typeface="Arial"/>
              </a:rPr>
              <a:t>La principal finalidad que se atiende es </a:t>
            </a:r>
            <a:r>
              <a:rPr b="1" i="0" lang="es-GT" sz="2000" u="none" cap="none" strike="noStrike">
                <a:solidFill>
                  <a:schemeClr val="dk1"/>
                </a:solidFill>
                <a:latin typeface="Arial"/>
                <a:ea typeface="Arial"/>
                <a:cs typeface="Arial"/>
                <a:sym typeface="Arial"/>
              </a:rPr>
              <a:t>Protección Social</a:t>
            </a:r>
            <a:r>
              <a:rPr b="0" i="0" lang="es-GT" sz="2000" u="none" cap="none" strike="noStrike">
                <a:solidFill>
                  <a:schemeClr val="dk1"/>
                </a:solidFill>
                <a:latin typeface="Arial"/>
                <a:ea typeface="Arial"/>
                <a:cs typeface="Arial"/>
                <a:sym typeface="Arial"/>
              </a:rPr>
              <a:t> con un </a:t>
            </a:r>
            <a:r>
              <a:rPr b="1" i="0" lang="es-GT" sz="2100" u="none" cap="none" strike="noStrike">
                <a:solidFill>
                  <a:srgbClr val="747F92"/>
                </a:solidFill>
                <a:latin typeface="Arial"/>
                <a:ea typeface="Arial"/>
                <a:cs typeface="Arial"/>
                <a:sym typeface="Arial"/>
              </a:rPr>
              <a:t>99.93% </a:t>
            </a:r>
            <a:r>
              <a:rPr b="0" i="0" lang="es-GT" sz="2000" u="none" cap="none" strike="noStrike">
                <a:solidFill>
                  <a:schemeClr val="dk1"/>
                </a:solidFill>
                <a:latin typeface="Arial"/>
                <a:ea typeface="Arial"/>
                <a:cs typeface="Arial"/>
                <a:sym typeface="Arial"/>
              </a:rPr>
              <a:t>del presupuesto total de la Secretaría de Bienestar Social de la Presidencia de la República</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4"/>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 name="Google Shape;187;p34"/>
          <p:cNvSpPr txBox="1"/>
          <p:nvPr>
            <p:ph type="title"/>
          </p:nvPr>
        </p:nvSpPr>
        <p:spPr>
          <a:xfrm>
            <a:off x="682706" y="540650"/>
            <a:ext cx="8791303" cy="5470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800">
                <a:latin typeface="Arial"/>
                <a:ea typeface="Arial"/>
                <a:cs typeface="Arial"/>
                <a:sym typeface="Arial"/>
              </a:rPr>
              <a:t>EJECUCIÓN PRESUPUESTARIA POR FINALIDAD AL PRIMER CUATRIMESTRE 2022</a:t>
            </a:r>
            <a:endParaRPr/>
          </a:p>
        </p:txBody>
      </p:sp>
      <p:graphicFrame>
        <p:nvGraphicFramePr>
          <p:cNvPr id="188" name="Google Shape;188;p34"/>
          <p:cNvGraphicFramePr/>
          <p:nvPr/>
        </p:nvGraphicFramePr>
        <p:xfrm>
          <a:off x="1879692" y="1366903"/>
          <a:ext cx="7990818" cy="4652379"/>
        </p:xfrm>
        <a:graphic>
          <a:graphicData uri="http://schemas.openxmlformats.org/drawingml/2006/chart">
            <c:chart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grpSp>
        <p:nvGrpSpPr>
          <p:cNvPr id="193" name="Google Shape;193;p35"/>
          <p:cNvGrpSpPr/>
          <p:nvPr/>
        </p:nvGrpSpPr>
        <p:grpSpPr>
          <a:xfrm>
            <a:off x="0" y="1714"/>
            <a:ext cx="12192000" cy="6856286"/>
            <a:chOff x="0" y="1714"/>
            <a:chExt cx="12192000" cy="6856286"/>
          </a:xfrm>
        </p:grpSpPr>
        <p:pic>
          <p:nvPicPr>
            <p:cNvPr id="194" name="Google Shape;194;p35"/>
            <p:cNvPicPr preferRelativeResize="0"/>
            <p:nvPr/>
          </p:nvPicPr>
          <p:blipFill rotWithShape="1">
            <a:blip r:embed="rId4">
              <a:alphaModFix/>
            </a:blip>
            <a:srcRect b="0" l="0" r="0" t="0"/>
            <a:stretch/>
          </p:blipFill>
          <p:spPr>
            <a:xfrm>
              <a:off x="0" y="1714"/>
              <a:ext cx="12192000" cy="6856286"/>
            </a:xfrm>
            <a:prstGeom prst="rect">
              <a:avLst/>
            </a:prstGeom>
            <a:noFill/>
            <a:ln>
              <a:noFill/>
            </a:ln>
          </p:spPr>
        </p:pic>
        <p:sp>
          <p:nvSpPr>
            <p:cNvPr id="195" name="Google Shape;195;p35"/>
            <p:cNvSpPr txBox="1"/>
            <p:nvPr/>
          </p:nvSpPr>
          <p:spPr>
            <a:xfrm>
              <a:off x="229381" y="600092"/>
              <a:ext cx="11639889" cy="6132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s-GT" sz="4000" u="none" cap="none" strike="noStrike">
                  <a:solidFill>
                    <a:schemeClr val="lt1"/>
                  </a:solidFill>
                  <a:latin typeface="Arial"/>
                  <a:ea typeface="Arial"/>
                  <a:cs typeface="Arial"/>
                  <a:sym typeface="Arial"/>
                </a:rPr>
                <a:t>RENDICIÓN DE CUENTAS</a:t>
              </a:r>
              <a:br>
                <a:rPr b="1" i="0" lang="es-GT" sz="4000" u="none" cap="none" strike="noStrike">
                  <a:solidFill>
                    <a:schemeClr val="lt1"/>
                  </a:solidFill>
                  <a:latin typeface="Arial"/>
                  <a:ea typeface="Arial"/>
                  <a:cs typeface="Arial"/>
                  <a:sym typeface="Arial"/>
                </a:rPr>
              </a:br>
              <a:r>
                <a:rPr b="1" i="0" lang="es-GT" sz="4000" u="none" cap="none" strike="noStrike">
                  <a:solidFill>
                    <a:schemeClr val="lt1"/>
                  </a:solidFill>
                  <a:latin typeface="Arial"/>
                  <a:ea typeface="Arial"/>
                  <a:cs typeface="Arial"/>
                  <a:sym typeface="Arial"/>
                </a:rPr>
                <a:t>PRIMER CUATRIMESTRE 2022</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400"/>
                <a:buFont typeface="Arial"/>
                <a:buNone/>
              </a:pPr>
              <a:r>
                <a:rPr b="1" i="0" lang="es-GT" sz="4400" u="none" cap="none" strike="noStrike">
                  <a:solidFill>
                    <a:srgbClr val="A09185"/>
                  </a:solidFill>
                  <a:latin typeface="Arial"/>
                  <a:ea typeface="Arial"/>
                  <a:cs typeface="Arial"/>
                  <a:sym typeface="Arial"/>
                </a:rPr>
                <a:t>RESULTADOS ESPECÍFICOS</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6"/>
          <p:cNvSpPr txBox="1"/>
          <p:nvPr>
            <p:ph type="title"/>
          </p:nvPr>
        </p:nvSpPr>
        <p:spPr>
          <a:xfrm>
            <a:off x="391776" y="250007"/>
            <a:ext cx="9692024" cy="10739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s-GT" sz="2400">
                <a:solidFill>
                  <a:srgbClr val="002060"/>
                </a:solidFill>
                <a:latin typeface="Arial"/>
                <a:ea typeface="Arial"/>
                <a:cs typeface="Arial"/>
                <a:sym typeface="Arial"/>
              </a:rPr>
              <a:t>SUBSECRETARIA DE PRESERVACIÓN FAMILIAR, FORTALECIMIENTO Y APOYO COMUNITARIO</a:t>
            </a:r>
            <a:br>
              <a:rPr lang="es-GT" sz="2400">
                <a:latin typeface="Arial"/>
                <a:ea typeface="Arial"/>
                <a:cs typeface="Arial"/>
                <a:sym typeface="Arial"/>
              </a:rPr>
            </a:br>
            <a:r>
              <a:rPr lang="es-GT" sz="2000">
                <a:latin typeface="Arial"/>
                <a:ea typeface="Arial"/>
                <a:cs typeface="Arial"/>
                <a:sym typeface="Arial"/>
              </a:rPr>
              <a:t>PRINCIPALES RESULTADOS Y AVANCES</a:t>
            </a:r>
            <a:endParaRPr sz="2400">
              <a:solidFill>
                <a:srgbClr val="002060"/>
              </a:solidFill>
              <a:latin typeface="Arial"/>
              <a:ea typeface="Arial"/>
              <a:cs typeface="Arial"/>
              <a:sym typeface="Arial"/>
            </a:endParaRPr>
          </a:p>
        </p:txBody>
      </p:sp>
      <p:sp>
        <p:nvSpPr>
          <p:cNvPr id="201" name="Google Shape;201;p36"/>
          <p:cNvSpPr txBox="1"/>
          <p:nvPr/>
        </p:nvSpPr>
        <p:spPr>
          <a:xfrm>
            <a:off x="460126" y="1415617"/>
            <a:ext cx="11333670" cy="8771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GT" sz="1700" u="none" cap="none" strike="noStrike">
                <a:solidFill>
                  <a:srgbClr val="000000"/>
                </a:solidFill>
                <a:latin typeface="Arial"/>
                <a:ea typeface="Arial"/>
                <a:cs typeface="Arial"/>
                <a:sym typeface="Arial"/>
              </a:rPr>
              <a:t>Atención a </a:t>
            </a:r>
            <a:r>
              <a:rPr b="1" i="0" lang="es-GT" sz="1700" u="none" cap="none" strike="noStrike">
                <a:solidFill>
                  <a:srgbClr val="000000"/>
                </a:solidFill>
                <a:latin typeface="Arial"/>
                <a:ea typeface="Arial"/>
                <a:cs typeface="Arial"/>
                <a:sym typeface="Arial"/>
              </a:rPr>
              <a:t>3,498</a:t>
            </a:r>
            <a:r>
              <a:rPr b="0" i="0" lang="es-GT" sz="1700" u="none" cap="none" strike="noStrike">
                <a:solidFill>
                  <a:srgbClr val="000000"/>
                </a:solidFill>
                <a:latin typeface="Arial"/>
                <a:ea typeface="Arial"/>
                <a:cs typeface="Arial"/>
                <a:sym typeface="Arial"/>
              </a:rPr>
              <a:t> NNA, </a:t>
            </a:r>
            <a:r>
              <a:rPr b="1" i="0" lang="es-GT" sz="1700" u="none" cap="none" strike="noStrike">
                <a:solidFill>
                  <a:srgbClr val="000000"/>
                </a:solidFill>
                <a:latin typeface="Arial"/>
                <a:ea typeface="Arial"/>
                <a:cs typeface="Arial"/>
                <a:sym typeface="Arial"/>
              </a:rPr>
              <a:t>2,848</a:t>
            </a:r>
            <a:r>
              <a:rPr b="0" i="0" lang="es-GT" sz="1700" u="none" cap="none" strike="noStrike">
                <a:solidFill>
                  <a:srgbClr val="000000"/>
                </a:solidFill>
                <a:latin typeface="Arial"/>
                <a:ea typeface="Arial"/>
                <a:cs typeface="Arial"/>
                <a:sym typeface="Arial"/>
              </a:rPr>
              <a:t> familias y </a:t>
            </a:r>
            <a:r>
              <a:rPr b="1" i="0" lang="es-GT" sz="1700" u="none" cap="none" strike="noStrike">
                <a:solidFill>
                  <a:srgbClr val="000000"/>
                </a:solidFill>
                <a:latin typeface="Arial"/>
                <a:ea typeface="Arial"/>
                <a:cs typeface="Arial"/>
                <a:sym typeface="Arial"/>
              </a:rPr>
              <a:t>120</a:t>
            </a:r>
            <a:r>
              <a:rPr b="0" i="0" lang="es-GT" sz="1700" u="none" cap="none" strike="noStrike">
                <a:solidFill>
                  <a:srgbClr val="000000"/>
                </a:solidFill>
                <a:latin typeface="Arial"/>
                <a:ea typeface="Arial"/>
                <a:cs typeface="Arial"/>
                <a:sym typeface="Arial"/>
              </a:rPr>
              <a:t> entidades; como población atendida en los diferentes programas y servicios dirigidos al fortalecimiento de las familias y la comunidad en el cumplimiento de sus responsabilidades de cuidado, atención, educación y protección de las niñas, niños y/o adolescentes.</a:t>
            </a:r>
            <a:r>
              <a:rPr b="0" i="0" lang="es-GT" sz="1600" u="none" cap="none" strike="noStrike">
                <a:solidFill>
                  <a:srgbClr val="000000"/>
                </a:solidFill>
                <a:latin typeface="Arial"/>
                <a:ea typeface="Arial"/>
                <a:cs typeface="Arial"/>
                <a:sym typeface="Arial"/>
              </a:rPr>
              <a:t> </a:t>
            </a:r>
            <a:r>
              <a:rPr b="0" i="0" lang="es-GT" sz="1400" u="none" cap="none" strike="noStrike">
                <a:solidFill>
                  <a:srgbClr val="000000"/>
                </a:solidFill>
                <a:latin typeface="Arial"/>
                <a:ea typeface="Arial"/>
                <a:cs typeface="Arial"/>
                <a:sym typeface="Arial"/>
              </a:rPr>
              <a:t>(NNA=Niños, niñas y adolescentes)</a:t>
            </a:r>
            <a:endParaRPr/>
          </a:p>
        </p:txBody>
      </p:sp>
      <p:sp>
        <p:nvSpPr>
          <p:cNvPr id="202" name="Google Shape;202;p36"/>
          <p:cNvSpPr txBox="1"/>
          <p:nvPr/>
        </p:nvSpPr>
        <p:spPr>
          <a:xfrm>
            <a:off x="4077479" y="2519228"/>
            <a:ext cx="7744310" cy="2537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500"/>
              <a:buFont typeface="Arial"/>
              <a:buNone/>
            </a:pPr>
            <a:r>
              <a:t/>
            </a:r>
            <a:endParaRPr b="1" i="0" sz="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presupuestarios</a:t>
            </a:r>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vigente:     </a:t>
            </a:r>
            <a:r>
              <a:rPr b="1" i="0" lang="es-GT" sz="1800" u="none" cap="none" strike="noStrike">
                <a:solidFill>
                  <a:schemeClr val="dk1"/>
                </a:solidFill>
                <a:latin typeface="Arial"/>
                <a:ea typeface="Arial"/>
                <a:cs typeface="Arial"/>
                <a:sym typeface="Arial"/>
              </a:rPr>
              <a:t>Q. 57,572,977.00</a:t>
            </a:r>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ejecutado (utilizado):   </a:t>
            </a:r>
            <a:r>
              <a:rPr b="1" i="0" lang="es-GT" sz="1800" u="none" cap="none" strike="noStrike">
                <a:solidFill>
                  <a:schemeClr val="dk1"/>
                </a:solidFill>
                <a:latin typeface="Arial"/>
                <a:ea typeface="Arial"/>
                <a:cs typeface="Arial"/>
                <a:sym typeface="Arial"/>
              </a:rPr>
              <a:t>Q. 12,814,678.13</a:t>
            </a:r>
            <a:endParaRPr b="1" i="0" sz="1800" u="none" cap="none" strike="noStrike">
              <a:solidFill>
                <a:srgbClr val="FF0000"/>
              </a:solidFill>
              <a:latin typeface="Arial"/>
              <a:ea typeface="Arial"/>
              <a:cs typeface="Arial"/>
              <a:sym typeface="Arial"/>
            </a:endParaRPr>
          </a:p>
          <a:p>
            <a:pPr indent="-342900" lvl="0" marL="342900" marR="0" rtl="0" algn="l">
              <a:lnSpc>
                <a:spcPct val="90000"/>
              </a:lnSpc>
              <a:spcBef>
                <a:spcPts val="100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Fuente de financiamiento:     </a:t>
            </a:r>
            <a:r>
              <a:rPr b="1" i="0" lang="es-GT" sz="1800" u="none" cap="none" strike="noStrike">
                <a:solidFill>
                  <a:schemeClr val="dk1"/>
                </a:solidFill>
                <a:latin typeface="Arial"/>
                <a:ea typeface="Arial"/>
                <a:cs typeface="Arial"/>
                <a:sym typeface="Arial"/>
              </a:rPr>
              <a:t>11</a:t>
            </a:r>
            <a:endParaRPr/>
          </a:p>
          <a:p>
            <a:pPr indent="0" lvl="0" marL="0" marR="0" rtl="0" algn="l">
              <a:lnSpc>
                <a:spcPct val="90000"/>
              </a:lnSpc>
              <a:spcBef>
                <a:spcPts val="1000"/>
              </a:spcBef>
              <a:spcAft>
                <a:spcPts val="0"/>
              </a:spcAft>
              <a:buClr>
                <a:srgbClr val="000000"/>
              </a:buClr>
              <a:buSzPts val="1800"/>
              <a:buFont typeface="Arial"/>
              <a:buNone/>
            </a:pPr>
            <a:r>
              <a:t/>
            </a:r>
            <a:endParaRPr b="1" i="0" sz="1800" u="none" cap="none" strike="noStrike">
              <a:solidFill>
                <a:srgbClr val="0070C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de planificación estatal</a:t>
            </a:r>
            <a:endParaRPr/>
          </a:p>
          <a:p>
            <a:pPr indent="0" lvl="0" marL="0" marR="0" rtl="0" algn="l">
              <a:lnSpc>
                <a:spcPct val="9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203" name="Google Shape;203;p36"/>
          <p:cNvPicPr preferRelativeResize="0"/>
          <p:nvPr/>
        </p:nvPicPr>
        <p:blipFill rotWithShape="1">
          <a:blip r:embed="rId4">
            <a:alphaModFix/>
          </a:blip>
          <a:srcRect b="0" l="9" r="9" t="0"/>
          <a:stretch/>
        </p:blipFill>
        <p:spPr>
          <a:xfrm>
            <a:off x="460126" y="2537494"/>
            <a:ext cx="3303270" cy="2202178"/>
          </a:xfrm>
          <a:prstGeom prst="rect">
            <a:avLst/>
          </a:prstGeom>
          <a:noFill/>
          <a:ln>
            <a:noFill/>
          </a:ln>
        </p:spPr>
      </p:pic>
      <p:pic>
        <p:nvPicPr>
          <p:cNvPr id="204" name="Google Shape;204;p36"/>
          <p:cNvPicPr preferRelativeResize="0"/>
          <p:nvPr/>
        </p:nvPicPr>
        <p:blipFill rotWithShape="1">
          <a:blip r:embed="rId5">
            <a:alphaModFix/>
          </a:blip>
          <a:srcRect b="0" l="0" r="0" t="0"/>
          <a:stretch/>
        </p:blipFill>
        <p:spPr>
          <a:xfrm>
            <a:off x="2284420" y="4981530"/>
            <a:ext cx="7562850" cy="1514475"/>
          </a:xfrm>
          <a:prstGeom prst="rect">
            <a:avLst/>
          </a:prstGeom>
          <a:noFill/>
          <a:ln>
            <a:noFill/>
          </a:ln>
        </p:spPr>
      </p:pic>
      <p:sp>
        <p:nvSpPr>
          <p:cNvPr id="205" name="Google Shape;205;p36"/>
          <p:cNvSpPr/>
          <p:nvPr/>
        </p:nvSpPr>
        <p:spPr>
          <a:xfrm>
            <a:off x="507751" y="4757940"/>
            <a:ext cx="320472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GT" sz="800" u="none" cap="none" strike="noStrike">
                <a:solidFill>
                  <a:srgbClr val="000000"/>
                </a:solidFill>
                <a:latin typeface="Arial"/>
                <a:ea typeface="Arial"/>
                <a:cs typeface="Arial"/>
                <a:sym typeface="Arial"/>
              </a:rPr>
              <a:t>Fuente: Dirección de Planificación, Dirección Financiera, S</a:t>
            </a:r>
            <a:r>
              <a:rPr b="0" i="0" lang="es-GT" sz="800" u="none" cap="none" strike="noStrike">
                <a:solidFill>
                  <a:srgbClr val="000000"/>
                </a:solidFill>
                <a:latin typeface="Arial"/>
                <a:ea typeface="Arial"/>
                <a:cs typeface="Arial"/>
                <a:sym typeface="Arial"/>
              </a:rPr>
              <a:t>BS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37"/>
          <p:cNvSpPr txBox="1"/>
          <p:nvPr>
            <p:ph type="title"/>
          </p:nvPr>
        </p:nvSpPr>
        <p:spPr>
          <a:xfrm>
            <a:off x="391776" y="295275"/>
            <a:ext cx="9692024" cy="9994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s-GT" sz="2400">
                <a:solidFill>
                  <a:srgbClr val="002060"/>
                </a:solidFill>
                <a:latin typeface="Arial"/>
                <a:ea typeface="Arial"/>
                <a:cs typeface="Arial"/>
                <a:sym typeface="Arial"/>
              </a:rPr>
              <a:t>SUBSECRETARIA DE REINSERCIÓN Y RESOCIALIZACIÓN DE ADOLESCENTES EN CONFLICTO CON LA LEY PENAL</a:t>
            </a:r>
            <a:br>
              <a:rPr lang="es-GT" sz="1800">
                <a:latin typeface="Arial"/>
                <a:ea typeface="Arial"/>
                <a:cs typeface="Arial"/>
                <a:sym typeface="Arial"/>
              </a:rPr>
            </a:br>
            <a:r>
              <a:rPr lang="es-GT" sz="1800">
                <a:latin typeface="Arial"/>
                <a:ea typeface="Arial"/>
                <a:cs typeface="Arial"/>
                <a:sym typeface="Arial"/>
              </a:rPr>
              <a:t>PRINCIPALES RESULTADOS Y AVANCES</a:t>
            </a:r>
            <a:endParaRPr sz="2400">
              <a:solidFill>
                <a:srgbClr val="002060"/>
              </a:solidFill>
              <a:latin typeface="Arial"/>
              <a:ea typeface="Arial"/>
              <a:cs typeface="Arial"/>
              <a:sym typeface="Arial"/>
            </a:endParaRPr>
          </a:p>
        </p:txBody>
      </p:sp>
      <p:sp>
        <p:nvSpPr>
          <p:cNvPr id="211" name="Google Shape;211;p37"/>
          <p:cNvSpPr txBox="1"/>
          <p:nvPr/>
        </p:nvSpPr>
        <p:spPr>
          <a:xfrm>
            <a:off x="455828" y="1380063"/>
            <a:ext cx="11205782" cy="8771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GT" sz="1700" u="none" cap="none" strike="noStrike">
                <a:solidFill>
                  <a:srgbClr val="000000"/>
                </a:solidFill>
                <a:latin typeface="Arial"/>
                <a:ea typeface="Arial"/>
                <a:cs typeface="Arial"/>
                <a:sym typeface="Arial"/>
              </a:rPr>
              <a:t>Atención a </a:t>
            </a:r>
            <a:r>
              <a:rPr b="1" i="0" lang="es-GT" sz="1700" u="none" cap="none" strike="noStrike">
                <a:solidFill>
                  <a:srgbClr val="000000"/>
                </a:solidFill>
                <a:latin typeface="Arial"/>
                <a:ea typeface="Arial"/>
                <a:cs typeface="Arial"/>
                <a:sym typeface="Arial"/>
              </a:rPr>
              <a:t>1,724</a:t>
            </a:r>
            <a:r>
              <a:rPr b="0" i="0" lang="es-GT" sz="1700" u="none" cap="none" strike="noStrike">
                <a:solidFill>
                  <a:srgbClr val="000000"/>
                </a:solidFill>
                <a:latin typeface="Arial"/>
                <a:ea typeface="Arial"/>
                <a:cs typeface="Arial"/>
                <a:sym typeface="Arial"/>
              </a:rPr>
              <a:t> adolescentes en los programas de orientación y capacitación para reinserción y resocialización de adolescentes que mediante orden judicial, han sido sujetos a una medida de coerción o sanción por la infracción a la ley penal.</a:t>
            </a:r>
            <a:endParaRPr b="0" i="0" sz="1400" u="none" cap="none" strike="noStrike">
              <a:solidFill>
                <a:srgbClr val="000000"/>
              </a:solidFill>
              <a:latin typeface="Arial"/>
              <a:ea typeface="Arial"/>
              <a:cs typeface="Arial"/>
              <a:sym typeface="Arial"/>
            </a:endParaRPr>
          </a:p>
        </p:txBody>
      </p:sp>
      <p:sp>
        <p:nvSpPr>
          <p:cNvPr id="212" name="Google Shape;212;p37"/>
          <p:cNvSpPr/>
          <p:nvPr/>
        </p:nvSpPr>
        <p:spPr>
          <a:xfrm>
            <a:off x="631576" y="4757940"/>
            <a:ext cx="320472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GT" sz="800" u="none" cap="none" strike="noStrike">
                <a:solidFill>
                  <a:srgbClr val="000000"/>
                </a:solidFill>
                <a:latin typeface="Arial"/>
                <a:ea typeface="Arial"/>
                <a:cs typeface="Arial"/>
                <a:sym typeface="Arial"/>
              </a:rPr>
              <a:t>Fuente: Dirección de Planificación, Dirección Financiera, S</a:t>
            </a:r>
            <a:r>
              <a:rPr b="0" i="0" lang="es-GT" sz="800" u="none" cap="none" strike="noStrike">
                <a:solidFill>
                  <a:srgbClr val="000000"/>
                </a:solidFill>
                <a:latin typeface="Arial"/>
                <a:ea typeface="Arial"/>
                <a:cs typeface="Arial"/>
                <a:sym typeface="Arial"/>
              </a:rPr>
              <a:t>BS</a:t>
            </a:r>
            <a:endParaRPr b="0" i="0" sz="800" u="none" cap="none" strike="noStrike">
              <a:solidFill>
                <a:srgbClr val="000000"/>
              </a:solidFill>
              <a:latin typeface="Arial"/>
              <a:ea typeface="Arial"/>
              <a:cs typeface="Arial"/>
              <a:sym typeface="Arial"/>
            </a:endParaRPr>
          </a:p>
        </p:txBody>
      </p:sp>
      <p:sp>
        <p:nvSpPr>
          <p:cNvPr id="213" name="Google Shape;213;p37"/>
          <p:cNvSpPr txBox="1"/>
          <p:nvPr/>
        </p:nvSpPr>
        <p:spPr>
          <a:xfrm>
            <a:off x="4506686" y="2295326"/>
            <a:ext cx="7231124" cy="2537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500"/>
              <a:buFont typeface="Arial"/>
              <a:buNone/>
            </a:pPr>
            <a:r>
              <a:t/>
            </a:r>
            <a:endParaRPr b="1" i="0" sz="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presupuestarios</a:t>
            </a:r>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vigente:     </a:t>
            </a:r>
            <a:r>
              <a:rPr b="1" i="0" lang="es-GT" sz="1800" u="none" cap="none" strike="noStrike">
                <a:solidFill>
                  <a:schemeClr val="dk1"/>
                </a:solidFill>
                <a:latin typeface="Arial"/>
                <a:ea typeface="Arial"/>
                <a:cs typeface="Arial"/>
                <a:sym typeface="Arial"/>
              </a:rPr>
              <a:t>Q. 90,191,979.00</a:t>
            </a:r>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ejecutado (utilizado):   </a:t>
            </a:r>
            <a:r>
              <a:rPr b="1" i="0" lang="es-GT" sz="1800" u="none" cap="none" strike="noStrike">
                <a:solidFill>
                  <a:schemeClr val="dk1"/>
                </a:solidFill>
                <a:latin typeface="Arial"/>
                <a:ea typeface="Arial"/>
                <a:cs typeface="Arial"/>
                <a:sym typeface="Arial"/>
              </a:rPr>
              <a:t>Q. 24,745,162.11 </a:t>
            </a:r>
            <a:endParaRPr/>
          </a:p>
          <a:p>
            <a:pPr indent="-342900" lvl="0" marL="342900" marR="0" rtl="0" algn="l">
              <a:lnSpc>
                <a:spcPct val="90000"/>
              </a:lnSpc>
              <a:spcBef>
                <a:spcPts val="100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Fuente de financiamiento:     </a:t>
            </a:r>
            <a:r>
              <a:rPr b="1" i="0" lang="es-GT" sz="1800" u="none" cap="none" strike="noStrike">
                <a:solidFill>
                  <a:schemeClr val="dk1"/>
                </a:solidFill>
                <a:latin typeface="Arial"/>
                <a:ea typeface="Arial"/>
                <a:cs typeface="Arial"/>
                <a:sym typeface="Arial"/>
              </a:rPr>
              <a:t>11</a:t>
            </a:r>
            <a:endParaRPr/>
          </a:p>
          <a:p>
            <a:pPr indent="0" lvl="0" marL="0" marR="0" rtl="0" algn="l">
              <a:lnSpc>
                <a:spcPct val="90000"/>
              </a:lnSpc>
              <a:spcBef>
                <a:spcPts val="100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de planificación estatal</a:t>
            </a:r>
            <a:endParaRPr/>
          </a:p>
          <a:p>
            <a:pPr indent="0" lvl="0" marL="0" marR="0" rtl="0" algn="l">
              <a:lnSpc>
                <a:spcPct val="9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214" name="Google Shape;214;p37"/>
          <p:cNvPicPr preferRelativeResize="0"/>
          <p:nvPr/>
        </p:nvPicPr>
        <p:blipFill rotWithShape="1">
          <a:blip r:embed="rId4">
            <a:alphaModFix/>
          </a:blip>
          <a:srcRect b="0" l="0" r="0" t="0"/>
          <a:stretch/>
        </p:blipFill>
        <p:spPr>
          <a:xfrm>
            <a:off x="601980" y="2368806"/>
            <a:ext cx="3627119" cy="2418079"/>
          </a:xfrm>
          <a:prstGeom prst="rect">
            <a:avLst/>
          </a:prstGeom>
          <a:noFill/>
          <a:ln>
            <a:noFill/>
          </a:ln>
        </p:spPr>
      </p:pic>
      <p:pic>
        <p:nvPicPr>
          <p:cNvPr id="215" name="Google Shape;215;p37"/>
          <p:cNvPicPr preferRelativeResize="0"/>
          <p:nvPr/>
        </p:nvPicPr>
        <p:blipFill rotWithShape="1">
          <a:blip r:embed="rId5">
            <a:alphaModFix/>
          </a:blip>
          <a:srcRect b="0" l="0" r="0" t="0"/>
          <a:stretch/>
        </p:blipFill>
        <p:spPr>
          <a:xfrm>
            <a:off x="2135114" y="5004161"/>
            <a:ext cx="8162925" cy="157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8"/>
          <p:cNvSpPr txBox="1"/>
          <p:nvPr>
            <p:ph type="title"/>
          </p:nvPr>
        </p:nvSpPr>
        <p:spPr>
          <a:xfrm>
            <a:off x="391776" y="238125"/>
            <a:ext cx="9692024" cy="10470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s-GT" sz="2400">
                <a:solidFill>
                  <a:srgbClr val="002060"/>
                </a:solidFill>
                <a:latin typeface="Arial"/>
                <a:ea typeface="Arial"/>
                <a:cs typeface="Arial"/>
                <a:sym typeface="Arial"/>
              </a:rPr>
              <a:t>SUBSECRETARIA DE PROTECCIÓN Y ACOGIMIENTO </a:t>
            </a:r>
            <a:br>
              <a:rPr b="1" lang="es-GT" sz="2400">
                <a:solidFill>
                  <a:srgbClr val="002060"/>
                </a:solidFill>
                <a:latin typeface="Arial"/>
                <a:ea typeface="Arial"/>
                <a:cs typeface="Arial"/>
                <a:sym typeface="Arial"/>
              </a:rPr>
            </a:br>
            <a:r>
              <a:rPr b="1" lang="es-GT" sz="2400">
                <a:solidFill>
                  <a:srgbClr val="002060"/>
                </a:solidFill>
                <a:latin typeface="Arial"/>
                <a:ea typeface="Arial"/>
                <a:cs typeface="Arial"/>
                <a:sym typeface="Arial"/>
              </a:rPr>
              <a:t>A LA NIÑEZ Y ADOLESCENCIA</a:t>
            </a:r>
            <a:br>
              <a:rPr lang="es-GT" sz="1800">
                <a:latin typeface="Arial"/>
                <a:ea typeface="Arial"/>
                <a:cs typeface="Arial"/>
                <a:sym typeface="Arial"/>
              </a:rPr>
            </a:br>
            <a:r>
              <a:rPr lang="es-GT" sz="1800">
                <a:latin typeface="Arial"/>
                <a:ea typeface="Arial"/>
                <a:cs typeface="Arial"/>
                <a:sym typeface="Arial"/>
              </a:rPr>
              <a:t>PRINCIPALES RESULTADOS Y AVANCES</a:t>
            </a:r>
            <a:endParaRPr sz="2400">
              <a:solidFill>
                <a:srgbClr val="002060"/>
              </a:solidFill>
              <a:latin typeface="Arial"/>
              <a:ea typeface="Arial"/>
              <a:cs typeface="Arial"/>
              <a:sym typeface="Arial"/>
            </a:endParaRPr>
          </a:p>
        </p:txBody>
      </p:sp>
      <p:pic>
        <p:nvPicPr>
          <p:cNvPr id="221" name="Google Shape;221;p38"/>
          <p:cNvPicPr preferRelativeResize="0"/>
          <p:nvPr/>
        </p:nvPicPr>
        <p:blipFill rotWithShape="1">
          <a:blip r:embed="rId4">
            <a:alphaModFix/>
          </a:blip>
          <a:srcRect b="0" l="0" r="0" t="0"/>
          <a:stretch/>
        </p:blipFill>
        <p:spPr>
          <a:xfrm>
            <a:off x="480060" y="2324695"/>
            <a:ext cx="3566159" cy="2377439"/>
          </a:xfrm>
          <a:prstGeom prst="rect">
            <a:avLst/>
          </a:prstGeom>
          <a:noFill/>
          <a:ln>
            <a:noFill/>
          </a:ln>
        </p:spPr>
      </p:pic>
      <p:pic>
        <p:nvPicPr>
          <p:cNvPr id="222" name="Google Shape;222;p38"/>
          <p:cNvPicPr preferRelativeResize="0"/>
          <p:nvPr/>
        </p:nvPicPr>
        <p:blipFill rotWithShape="1">
          <a:blip r:embed="rId5">
            <a:alphaModFix/>
          </a:blip>
          <a:srcRect b="0" l="0" r="0" t="0"/>
          <a:stretch/>
        </p:blipFill>
        <p:spPr>
          <a:xfrm>
            <a:off x="1323630" y="4942959"/>
            <a:ext cx="9734550" cy="1552575"/>
          </a:xfrm>
          <a:prstGeom prst="rect">
            <a:avLst/>
          </a:prstGeom>
          <a:noFill/>
          <a:ln>
            <a:noFill/>
          </a:ln>
        </p:spPr>
      </p:pic>
      <p:sp>
        <p:nvSpPr>
          <p:cNvPr id="223" name="Google Shape;223;p38"/>
          <p:cNvSpPr txBox="1"/>
          <p:nvPr/>
        </p:nvSpPr>
        <p:spPr>
          <a:xfrm>
            <a:off x="4739961" y="2369974"/>
            <a:ext cx="7231124" cy="235131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500"/>
              <a:buFont typeface="Arial"/>
              <a:buNone/>
            </a:pPr>
            <a:r>
              <a:t/>
            </a:r>
            <a:endParaRPr b="1" i="0" sz="5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presupuestarios</a:t>
            </a:r>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vigente:     </a:t>
            </a:r>
            <a:r>
              <a:rPr b="1" i="0" lang="es-GT" sz="1800" u="none" cap="none" strike="noStrike">
                <a:solidFill>
                  <a:schemeClr val="dk1"/>
                </a:solidFill>
                <a:latin typeface="Arial"/>
                <a:ea typeface="Arial"/>
                <a:cs typeface="Arial"/>
                <a:sym typeface="Arial"/>
              </a:rPr>
              <a:t>Q. 85,423,007.00</a:t>
            </a:r>
            <a:endParaRPr b="1" i="0" sz="1800" u="none" cap="none" strike="noStrike">
              <a:solidFill>
                <a:schemeClr val="dk1"/>
              </a:solidFill>
              <a:latin typeface="Arial"/>
              <a:ea typeface="Arial"/>
              <a:cs typeface="Arial"/>
              <a:sym typeface="Arial"/>
            </a:endParaRPr>
          </a:p>
          <a:p>
            <a:pPr indent="0" lvl="1" marL="0" marR="0" rtl="0" algn="just">
              <a:lnSpc>
                <a:spcPct val="130000"/>
              </a:lnSpc>
              <a:spcBef>
                <a:spcPts val="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Presupuesto ejecutado (utilizado):   </a:t>
            </a:r>
            <a:r>
              <a:rPr b="1" i="0" lang="es-GT" sz="1800" u="none" cap="none" strike="noStrike">
                <a:solidFill>
                  <a:schemeClr val="dk1"/>
                </a:solidFill>
                <a:latin typeface="Arial"/>
                <a:ea typeface="Arial"/>
                <a:cs typeface="Arial"/>
                <a:sym typeface="Arial"/>
              </a:rPr>
              <a:t>Q. 22,642,626.83</a:t>
            </a:r>
            <a:endParaRPr/>
          </a:p>
          <a:p>
            <a:pPr indent="-342900" lvl="0" marL="342900" marR="0" rtl="0" algn="l">
              <a:lnSpc>
                <a:spcPct val="90000"/>
              </a:lnSpc>
              <a:spcBef>
                <a:spcPts val="1000"/>
              </a:spcBef>
              <a:spcAft>
                <a:spcPts val="0"/>
              </a:spcAft>
              <a:buClr>
                <a:srgbClr val="000000"/>
              </a:buClr>
              <a:buSzPts val="1800"/>
              <a:buFont typeface="Arial"/>
              <a:buAutoNum type="alphaLcPeriod"/>
            </a:pPr>
            <a:r>
              <a:rPr b="0" i="0" lang="es-GT" sz="1800" u="none" cap="none" strike="noStrike">
                <a:solidFill>
                  <a:schemeClr val="dk1"/>
                </a:solidFill>
                <a:latin typeface="Arial"/>
                <a:ea typeface="Arial"/>
                <a:cs typeface="Arial"/>
                <a:sym typeface="Arial"/>
              </a:rPr>
              <a:t>Fuente de financiamiento:     </a:t>
            </a:r>
            <a:r>
              <a:rPr b="1" i="0" lang="es-GT" sz="1800" u="none" cap="none" strike="noStrike">
                <a:solidFill>
                  <a:schemeClr val="dk1"/>
                </a:solidFill>
                <a:latin typeface="Arial"/>
                <a:ea typeface="Arial"/>
                <a:cs typeface="Arial"/>
                <a:sym typeface="Arial"/>
              </a:rPr>
              <a:t>11</a:t>
            </a:r>
            <a:endParaRPr/>
          </a:p>
          <a:p>
            <a:pPr indent="0" lvl="0" marL="0" marR="0" rtl="0" algn="l">
              <a:lnSpc>
                <a:spcPct val="90000"/>
              </a:lnSpc>
              <a:spcBef>
                <a:spcPts val="100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1" i="0" lang="es-GT" sz="1800" u="none" cap="none" strike="noStrike">
                <a:solidFill>
                  <a:schemeClr val="dk1"/>
                </a:solidFill>
                <a:latin typeface="Arial"/>
                <a:ea typeface="Arial"/>
                <a:cs typeface="Arial"/>
                <a:sym typeface="Arial"/>
              </a:rPr>
              <a:t>Aspectos de planificación estatal</a:t>
            </a:r>
            <a:endParaRPr/>
          </a:p>
          <a:p>
            <a:pPr indent="0" lvl="0" marL="0" marR="0" rtl="0" algn="l">
              <a:lnSpc>
                <a:spcPct val="90000"/>
              </a:lnSpc>
              <a:spcBef>
                <a:spcPts val="10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24" name="Google Shape;224;p38"/>
          <p:cNvSpPr txBox="1"/>
          <p:nvPr/>
        </p:nvSpPr>
        <p:spPr>
          <a:xfrm>
            <a:off x="391776" y="1304253"/>
            <a:ext cx="11205782" cy="8771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s-GT" sz="1700" u="none" cap="none" strike="noStrike">
                <a:solidFill>
                  <a:srgbClr val="000000"/>
                </a:solidFill>
                <a:latin typeface="Arial"/>
                <a:ea typeface="Arial"/>
                <a:cs typeface="Arial"/>
                <a:sym typeface="Arial"/>
              </a:rPr>
              <a:t>Atención a </a:t>
            </a:r>
            <a:r>
              <a:rPr b="1" i="0" lang="es-GT" sz="1700" u="none" cap="none" strike="noStrike">
                <a:solidFill>
                  <a:srgbClr val="000000"/>
                </a:solidFill>
                <a:latin typeface="Arial"/>
                <a:ea typeface="Arial"/>
                <a:cs typeface="Arial"/>
                <a:sym typeface="Arial"/>
              </a:rPr>
              <a:t>7,464 </a:t>
            </a:r>
            <a:r>
              <a:rPr b="0" i="0" lang="es-GT" sz="1700" u="none" cap="none" strike="noStrike">
                <a:solidFill>
                  <a:srgbClr val="000000"/>
                </a:solidFill>
                <a:latin typeface="Arial"/>
                <a:ea typeface="Arial"/>
                <a:cs typeface="Arial"/>
                <a:sym typeface="Arial"/>
              </a:rPr>
              <a:t>niños, niñas y adolescentes</a:t>
            </a:r>
            <a:r>
              <a:rPr b="1" i="0" lang="es-GT" sz="1700" u="none" cap="none" strike="noStrike">
                <a:solidFill>
                  <a:srgbClr val="000000"/>
                </a:solidFill>
                <a:latin typeface="Arial"/>
                <a:ea typeface="Arial"/>
                <a:cs typeface="Arial"/>
                <a:sym typeface="Arial"/>
              </a:rPr>
              <a:t> </a:t>
            </a:r>
            <a:r>
              <a:rPr b="0" i="0" lang="es-GT" sz="1700" u="none" cap="none" strike="noStrike">
                <a:solidFill>
                  <a:srgbClr val="000000"/>
                </a:solidFill>
                <a:latin typeface="Arial"/>
                <a:ea typeface="Arial"/>
                <a:cs typeface="Arial"/>
                <a:sym typeface="Arial"/>
              </a:rPr>
              <a:t>mediante</a:t>
            </a:r>
            <a:r>
              <a:rPr b="1" i="0" lang="es-GT" sz="1700" u="none" cap="none" strike="noStrike">
                <a:solidFill>
                  <a:srgbClr val="000000"/>
                </a:solidFill>
                <a:latin typeface="Arial"/>
                <a:ea typeface="Arial"/>
                <a:cs typeface="Arial"/>
                <a:sym typeface="Arial"/>
              </a:rPr>
              <a:t> </a:t>
            </a:r>
            <a:r>
              <a:rPr b="0" i="0" lang="es-GT" sz="1700" u="none" cap="none" strike="noStrike">
                <a:solidFill>
                  <a:srgbClr val="000000"/>
                </a:solidFill>
                <a:latin typeface="Arial"/>
                <a:ea typeface="Arial"/>
                <a:cs typeface="Arial"/>
                <a:sym typeface="Arial"/>
              </a:rPr>
              <a:t>los programas y acciones que brindan alternativas de acogimiento familiar temporal, protección y abrigo residencial y no residencial que por orden de autoridad judicial competente son separados de su familia o que no cuentan con ella.</a:t>
            </a:r>
            <a:endParaRPr/>
          </a:p>
        </p:txBody>
      </p:sp>
      <p:sp>
        <p:nvSpPr>
          <p:cNvPr id="225" name="Google Shape;225;p38"/>
          <p:cNvSpPr/>
          <p:nvPr/>
        </p:nvSpPr>
        <p:spPr>
          <a:xfrm>
            <a:off x="631576" y="4710315"/>
            <a:ext cx="3204723"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GT" sz="800" u="none" cap="none" strike="noStrike">
                <a:solidFill>
                  <a:srgbClr val="000000"/>
                </a:solidFill>
                <a:latin typeface="Arial"/>
                <a:ea typeface="Arial"/>
                <a:cs typeface="Arial"/>
                <a:sym typeface="Arial"/>
              </a:rPr>
              <a:t>Fuente: Dirección de Planificación, Dirección Financiera, S</a:t>
            </a:r>
            <a:r>
              <a:rPr b="0" i="0" lang="es-GT" sz="800" u="none" cap="none" strike="noStrike">
                <a:solidFill>
                  <a:srgbClr val="000000"/>
                </a:solidFill>
                <a:latin typeface="Arial"/>
                <a:ea typeface="Arial"/>
                <a:cs typeface="Arial"/>
                <a:sym typeface="Arial"/>
              </a:rPr>
              <a:t>BS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grpSp>
        <p:nvGrpSpPr>
          <p:cNvPr id="230" name="Google Shape;230;p39"/>
          <p:cNvGrpSpPr/>
          <p:nvPr/>
        </p:nvGrpSpPr>
        <p:grpSpPr>
          <a:xfrm>
            <a:off x="0" y="1714"/>
            <a:ext cx="12192000" cy="6856286"/>
            <a:chOff x="0" y="1714"/>
            <a:chExt cx="12192000" cy="6856286"/>
          </a:xfrm>
        </p:grpSpPr>
        <p:pic>
          <p:nvPicPr>
            <p:cNvPr id="231" name="Google Shape;231;p39"/>
            <p:cNvPicPr preferRelativeResize="0"/>
            <p:nvPr/>
          </p:nvPicPr>
          <p:blipFill rotWithShape="1">
            <a:blip r:embed="rId4">
              <a:alphaModFix/>
            </a:blip>
            <a:srcRect b="0" l="0" r="0" t="0"/>
            <a:stretch/>
          </p:blipFill>
          <p:spPr>
            <a:xfrm>
              <a:off x="0" y="1714"/>
              <a:ext cx="12192000" cy="6856286"/>
            </a:xfrm>
            <a:prstGeom prst="rect">
              <a:avLst/>
            </a:prstGeom>
            <a:noFill/>
            <a:ln>
              <a:noFill/>
            </a:ln>
          </p:spPr>
        </p:pic>
        <p:sp>
          <p:nvSpPr>
            <p:cNvPr id="232" name="Google Shape;232;p39"/>
            <p:cNvSpPr txBox="1"/>
            <p:nvPr/>
          </p:nvSpPr>
          <p:spPr>
            <a:xfrm>
              <a:off x="229381" y="600092"/>
              <a:ext cx="11639889" cy="6132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s-GT" sz="4000" u="none" cap="none" strike="noStrike">
                  <a:solidFill>
                    <a:schemeClr val="lt1"/>
                  </a:solidFill>
                  <a:latin typeface="Arial"/>
                  <a:ea typeface="Arial"/>
                  <a:cs typeface="Arial"/>
                  <a:sym typeface="Arial"/>
                </a:rPr>
                <a:t>RENDICIÓN DE CUENTAS</a:t>
              </a:r>
              <a:br>
                <a:rPr b="1" i="0" lang="es-GT" sz="4000" u="none" cap="none" strike="noStrike">
                  <a:solidFill>
                    <a:schemeClr val="lt1"/>
                  </a:solidFill>
                  <a:latin typeface="Arial"/>
                  <a:ea typeface="Arial"/>
                  <a:cs typeface="Arial"/>
                  <a:sym typeface="Arial"/>
                </a:rPr>
              </a:br>
              <a:r>
                <a:rPr b="1" i="0" lang="es-GT" sz="4000" u="none" cap="none" strike="noStrike">
                  <a:solidFill>
                    <a:schemeClr val="lt1"/>
                  </a:solidFill>
                  <a:latin typeface="Arial"/>
                  <a:ea typeface="Arial"/>
                  <a:cs typeface="Arial"/>
                  <a:sym typeface="Arial"/>
                </a:rPr>
                <a:t>PRIMER CUATRIMESTRE 2022</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400"/>
                <a:buFont typeface="Arial"/>
                <a:buNone/>
              </a:pPr>
              <a:r>
                <a:rPr b="1" i="0" lang="es-GT" sz="4400" u="none" cap="none" strike="noStrike">
                  <a:solidFill>
                    <a:srgbClr val="A09185"/>
                  </a:solidFill>
                  <a:latin typeface="Arial"/>
                  <a:ea typeface="Arial"/>
                  <a:cs typeface="Arial"/>
                  <a:sym typeface="Arial"/>
                </a:rPr>
                <a:t>CONSOLIDADO DE LOGROS INSTITUCIONALES</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22"/>
          <p:cNvSpPr txBox="1"/>
          <p:nvPr/>
        </p:nvSpPr>
        <p:spPr>
          <a:xfrm>
            <a:off x="408709" y="1355460"/>
            <a:ext cx="10100628" cy="4782294"/>
          </a:xfrm>
          <a:prstGeom prst="rect">
            <a:avLst/>
          </a:prstGeom>
          <a:noFill/>
          <a:ln>
            <a:noFill/>
          </a:ln>
        </p:spPr>
        <p:txBody>
          <a:bodyPr anchorCtr="0" anchor="t" bIns="45700" lIns="91425" spcFirstLastPara="1" rIns="91425" wrap="square" tIns="45700">
            <a:noAutofit/>
          </a:bodyPr>
          <a:lstStyle/>
          <a:p>
            <a:pPr indent="0" lvl="1" marL="93663" marR="0" rtl="0" algn="l">
              <a:lnSpc>
                <a:spcPct val="150000"/>
              </a:lnSpc>
              <a:spcBef>
                <a:spcPts val="500"/>
              </a:spcBef>
              <a:spcAft>
                <a:spcPts val="0"/>
              </a:spcAft>
              <a:buClr>
                <a:schemeClr val="dk1"/>
              </a:buClr>
              <a:buSzPts val="1800"/>
              <a:buFont typeface="Arial"/>
              <a:buNone/>
            </a:pPr>
            <a:r>
              <a:rPr b="0" i="0" lang="es-GT" sz="1300" u="none" cap="none" strike="noStrike">
                <a:solidFill>
                  <a:schemeClr val="dk1"/>
                </a:solidFill>
                <a:latin typeface="Arial"/>
                <a:ea typeface="Arial"/>
                <a:cs typeface="Arial"/>
                <a:sym typeface="Arial"/>
              </a:rPr>
              <a:t>De conformidad con las normas que regulan su funcionamiento, las </a:t>
            </a:r>
            <a:r>
              <a:rPr b="1" i="0" lang="es-GT" sz="1300" u="none" cap="none" strike="noStrike">
                <a:solidFill>
                  <a:schemeClr val="dk1"/>
                </a:solidFill>
                <a:latin typeface="Arial"/>
                <a:ea typeface="Arial"/>
                <a:cs typeface="Arial"/>
                <a:sym typeface="Arial"/>
              </a:rPr>
              <a:t>principales funciones </a:t>
            </a:r>
            <a:r>
              <a:rPr b="0" i="0" lang="es-GT" sz="1300" u="none" cap="none" strike="noStrike">
                <a:solidFill>
                  <a:schemeClr val="dk1"/>
                </a:solidFill>
                <a:latin typeface="Arial"/>
                <a:ea typeface="Arial"/>
                <a:cs typeface="Arial"/>
                <a:sym typeface="Arial"/>
              </a:rPr>
              <a:t>de la institución están dirigidas por sus tres ejes principales los cuales son:</a:t>
            </a:r>
            <a:endParaRPr/>
          </a:p>
          <a:p>
            <a:pPr indent="0" lvl="1" marL="93663" marR="0" rtl="0" algn="l">
              <a:lnSpc>
                <a:spcPct val="150000"/>
              </a:lnSpc>
              <a:spcBef>
                <a:spcPts val="500"/>
              </a:spcBef>
              <a:spcAft>
                <a:spcPts val="0"/>
              </a:spcAft>
              <a:buClr>
                <a:schemeClr val="dk1"/>
              </a:buClr>
              <a:buSzPts val="1800"/>
              <a:buFont typeface="Arial"/>
              <a:buNone/>
            </a:pPr>
            <a:r>
              <a:rPr b="1" i="0" lang="es-GT" sz="1300" u="none" cap="none" strike="noStrike">
                <a:solidFill>
                  <a:schemeClr val="dk1"/>
                </a:solidFill>
                <a:latin typeface="Arial"/>
                <a:ea typeface="Arial"/>
                <a:cs typeface="Arial"/>
                <a:sym typeface="Arial"/>
              </a:rPr>
              <a:t>SUBSECRETARIO DE PRESERVACIÓN FAMILIAR, FORTALECIMIENTO Y APOYO COMUNITARIO.</a:t>
            </a:r>
            <a:endParaRPr/>
          </a:p>
          <a:p>
            <a:pPr indent="0" lvl="1" marL="269875" marR="0" rtl="0" algn="l">
              <a:lnSpc>
                <a:spcPct val="150000"/>
              </a:lnSpc>
              <a:spcBef>
                <a:spcPts val="500"/>
              </a:spcBef>
              <a:spcAft>
                <a:spcPts val="0"/>
              </a:spcAft>
              <a:buClr>
                <a:schemeClr val="dk1"/>
              </a:buClr>
              <a:buSzPts val="1800"/>
              <a:buFont typeface="Arial"/>
              <a:buNone/>
            </a:pPr>
            <a:r>
              <a:rPr b="0" i="0" lang="es-GT" sz="1300" u="none" cap="none" strike="noStrike">
                <a:solidFill>
                  <a:schemeClr val="dk1"/>
                </a:solidFill>
                <a:latin typeface="Arial"/>
                <a:ea typeface="Arial"/>
                <a:cs typeface="Arial"/>
                <a:sym typeface="Arial"/>
              </a:rPr>
              <a:t>Se encarga del desarrollar programas y servicios dirigidos al fortalecimiento de las familias y la comunidad en el cumplimiento de sus responsabilidades de cuidado, atención, educación y protección de las niñas, niños y/o adolescentes bajo su responsabilidad, teniendo como objetivo la prevención y recuperación de los espacios perdidos para que los padres asuman actitudes responsables en el cuidado de sus hijas e hijos.</a:t>
            </a:r>
            <a:endParaRPr/>
          </a:p>
          <a:p>
            <a:pPr indent="-279400" lvl="1" marL="457200" marR="0" rtl="0" algn="l">
              <a:lnSpc>
                <a:spcPct val="150000"/>
              </a:lnSpc>
              <a:spcBef>
                <a:spcPts val="500"/>
              </a:spcBef>
              <a:spcAft>
                <a:spcPts val="0"/>
              </a:spcAft>
              <a:buClr>
                <a:schemeClr val="dk1"/>
              </a:buClr>
              <a:buSzPts val="1800"/>
              <a:buFont typeface="Arial"/>
              <a:buNone/>
            </a:pPr>
            <a:r>
              <a:rPr b="1" i="0" lang="es-GT" sz="1300" u="none" cap="none" strike="noStrike">
                <a:solidFill>
                  <a:schemeClr val="dk1"/>
                </a:solidFill>
                <a:latin typeface="Arial"/>
                <a:ea typeface="Arial"/>
                <a:cs typeface="Arial"/>
                <a:sym typeface="Arial"/>
              </a:rPr>
              <a:t>SUBSECRETARIO DE PROTECCIÓN Y ACOGIMIENTO A LA NIÑEZ Y ADOLESCENCIA.</a:t>
            </a:r>
            <a:endParaRPr/>
          </a:p>
          <a:p>
            <a:pPr indent="0" lvl="1" marL="269875" marR="0" rtl="0" algn="l">
              <a:lnSpc>
                <a:spcPct val="150000"/>
              </a:lnSpc>
              <a:spcBef>
                <a:spcPts val="500"/>
              </a:spcBef>
              <a:spcAft>
                <a:spcPts val="0"/>
              </a:spcAft>
              <a:buClr>
                <a:schemeClr val="dk1"/>
              </a:buClr>
              <a:buSzPts val="1800"/>
              <a:buFont typeface="Arial"/>
              <a:buNone/>
            </a:pPr>
            <a:r>
              <a:rPr b="0" i="0" lang="es-GT" sz="1300" u="none" cap="none" strike="noStrike">
                <a:solidFill>
                  <a:schemeClr val="dk1"/>
                </a:solidFill>
                <a:latin typeface="Arial"/>
                <a:ea typeface="Arial"/>
                <a:cs typeface="Arial"/>
                <a:sym typeface="Arial"/>
              </a:rPr>
              <a:t>Es el responsable de planificar, organizar, aprobar, dirigir, supervisar y evaluar los programas y acciones que brinden alternativas de acogimiento familiar temporal, protección y abrigo residencial y no residencial a las niñas, niños o adolescentes que por orden de autoridad judicial competente son separados de su familia o que no cuentan con ella.</a:t>
            </a:r>
            <a:endParaRPr/>
          </a:p>
          <a:p>
            <a:pPr indent="-279400" lvl="1" marL="457200" marR="0" rtl="0" algn="l">
              <a:lnSpc>
                <a:spcPct val="150000"/>
              </a:lnSpc>
              <a:spcBef>
                <a:spcPts val="500"/>
              </a:spcBef>
              <a:spcAft>
                <a:spcPts val="0"/>
              </a:spcAft>
              <a:buClr>
                <a:schemeClr val="dk1"/>
              </a:buClr>
              <a:buSzPts val="1800"/>
              <a:buFont typeface="Arial"/>
              <a:buNone/>
            </a:pPr>
            <a:r>
              <a:rPr b="1" i="0" lang="es-GT" sz="1300" u="none" cap="none" strike="noStrike">
                <a:solidFill>
                  <a:schemeClr val="dk1"/>
                </a:solidFill>
                <a:latin typeface="Arial"/>
                <a:ea typeface="Arial"/>
                <a:cs typeface="Arial"/>
                <a:sym typeface="Arial"/>
              </a:rPr>
              <a:t>SUBSECRETARIO DE REINSERCIÓN y RESOCIALIZACIÓN DE ADOLESCENTES EN CONFLICTO CON LA LEY PENAL.</a:t>
            </a:r>
            <a:endParaRPr/>
          </a:p>
          <a:p>
            <a:pPr indent="0" lvl="1" marL="269875" marR="0" rtl="0" algn="l">
              <a:lnSpc>
                <a:spcPct val="150000"/>
              </a:lnSpc>
              <a:spcBef>
                <a:spcPts val="500"/>
              </a:spcBef>
              <a:spcAft>
                <a:spcPts val="0"/>
              </a:spcAft>
              <a:buClr>
                <a:schemeClr val="dk1"/>
              </a:buClr>
              <a:buSzPts val="1800"/>
              <a:buFont typeface="Arial"/>
              <a:buNone/>
            </a:pPr>
            <a:r>
              <a:rPr b="0" i="0" lang="es-GT" sz="1300" u="none" cap="none" strike="noStrike">
                <a:solidFill>
                  <a:schemeClr val="dk1"/>
                </a:solidFill>
                <a:latin typeface="Arial"/>
                <a:ea typeface="Arial"/>
                <a:cs typeface="Arial"/>
                <a:sym typeface="Arial"/>
              </a:rPr>
              <a:t>Promover a través de la orientación y capacitación la efectiva reinserción y resocialización de aquellos adolescentes que mediante orden judicial, han sido sujetos a una medida de coerción o sanción por la infracción a la ley penal.</a:t>
            </a:r>
            <a:endParaRPr/>
          </a:p>
          <a:p>
            <a:pPr indent="0" lvl="1" marL="457200" marR="0" rtl="0" algn="l">
              <a:lnSpc>
                <a:spcPct val="150000"/>
              </a:lnSpc>
              <a:spcBef>
                <a:spcPts val="500"/>
              </a:spcBef>
              <a:spcAft>
                <a:spcPts val="0"/>
              </a:spcAft>
              <a:buClr>
                <a:schemeClr val="dk1"/>
              </a:buClr>
              <a:buSzPts val="1800"/>
              <a:buFont typeface="Arial"/>
              <a:buNone/>
            </a:pPr>
            <a:r>
              <a:t/>
            </a:r>
            <a:endParaRPr b="0" i="0" sz="1400" u="none" cap="none" strike="noStrike">
              <a:solidFill>
                <a:schemeClr val="dk1"/>
              </a:solidFill>
              <a:latin typeface="Arial"/>
              <a:ea typeface="Arial"/>
              <a:cs typeface="Arial"/>
              <a:sym typeface="Arial"/>
            </a:endParaRPr>
          </a:p>
        </p:txBody>
      </p:sp>
      <p:sp>
        <p:nvSpPr>
          <p:cNvPr id="91" name="Google Shape;91;p22"/>
          <p:cNvSpPr txBox="1"/>
          <p:nvPr>
            <p:ph type="title"/>
          </p:nvPr>
        </p:nvSpPr>
        <p:spPr>
          <a:xfrm>
            <a:off x="408709" y="471987"/>
            <a:ext cx="8515158" cy="71553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400">
                <a:latin typeface="Arial"/>
                <a:ea typeface="Arial"/>
                <a:cs typeface="Arial"/>
                <a:sym typeface="Arial"/>
              </a:rPr>
              <a:t>PRINCIPALES FUNCIONES DE LA SECRETARIA DE BIENESTAR SOCIAL DE LA PRESIDENCIA DE LA REPÚBLICA</a:t>
            </a:r>
            <a:endParaRPr b="1" sz="2400">
              <a:solidFill>
                <a:srgbClr val="003353"/>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6" name="Shape 236"/>
        <p:cNvGrpSpPr/>
        <p:nvPr/>
      </p:nvGrpSpPr>
      <p:grpSpPr>
        <a:xfrm>
          <a:off x="0" y="0"/>
          <a:ext cx="0" cy="0"/>
          <a:chOff x="0" y="0"/>
          <a:chExt cx="0" cy="0"/>
        </a:xfrm>
      </p:grpSpPr>
      <p:sp>
        <p:nvSpPr>
          <p:cNvPr id="237" name="Google Shape;237;p40"/>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40"/>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sp>
        <p:nvSpPr>
          <p:cNvPr id="239" name="Google Shape;239;p40"/>
          <p:cNvSpPr txBox="1"/>
          <p:nvPr/>
        </p:nvSpPr>
        <p:spPr>
          <a:xfrm>
            <a:off x="746266" y="303551"/>
            <a:ext cx="8452584" cy="6689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000000"/>
              </a:buClr>
              <a:buSzPct val="100000"/>
              <a:buFont typeface="Arial"/>
              <a:buNone/>
            </a:pPr>
            <a:r>
              <a:rPr b="1" i="0" lang="es-GT" sz="2800" u="none" cap="none" strike="noStrike">
                <a:solidFill>
                  <a:srgbClr val="0D1F3C"/>
                </a:solidFill>
                <a:latin typeface="Arial"/>
                <a:ea typeface="Arial"/>
                <a:cs typeface="Arial"/>
                <a:sym typeface="Arial"/>
              </a:rPr>
              <a:t>CONSOLIDADO DE LOGROS INSTITUCIONALES</a:t>
            </a:r>
            <a:endParaRPr b="1" i="0" sz="2800" u="none" cap="none" strike="noStrike">
              <a:solidFill>
                <a:srgbClr val="0D1F3C"/>
              </a:solidFill>
              <a:latin typeface="Arial"/>
              <a:ea typeface="Arial"/>
              <a:cs typeface="Arial"/>
              <a:sym typeface="Arial"/>
            </a:endParaRPr>
          </a:p>
        </p:txBody>
      </p:sp>
      <p:graphicFrame>
        <p:nvGraphicFramePr>
          <p:cNvPr id="240" name="Google Shape;240;p40"/>
          <p:cNvGraphicFramePr/>
          <p:nvPr/>
        </p:nvGraphicFramePr>
        <p:xfrm>
          <a:off x="746266" y="1295540"/>
          <a:ext cx="3000000" cy="3000000"/>
        </p:xfrm>
        <a:graphic>
          <a:graphicData uri="http://schemas.openxmlformats.org/drawingml/2006/table">
            <a:tbl>
              <a:tblPr bandRow="1" firstRow="1">
                <a:noFill/>
                <a:tableStyleId>{C92ADFAE-9505-4A47-B51F-ED2D6157AAD8}</a:tableStyleId>
              </a:tblPr>
              <a:tblGrid>
                <a:gridCol w="10845650"/>
              </a:tblGrid>
              <a:tr h="461775">
                <a:tc>
                  <a:txBody>
                    <a:bodyPr/>
                    <a:lstStyle/>
                    <a:p>
                      <a:pPr indent="0" lvl="0" marL="0" marR="0" rtl="0" algn="ctr">
                        <a:lnSpc>
                          <a:spcPct val="100000"/>
                        </a:lnSpc>
                        <a:spcBef>
                          <a:spcPts val="0"/>
                        </a:spcBef>
                        <a:spcAft>
                          <a:spcPts val="0"/>
                        </a:spcAft>
                        <a:buNone/>
                      </a:pPr>
                      <a:r>
                        <a:rPr lang="es-GT" sz="1400" u="none" cap="none" strike="noStrike">
                          <a:latin typeface="Arial"/>
                          <a:ea typeface="Arial"/>
                          <a:cs typeface="Arial"/>
                          <a:sym typeface="Arial"/>
                        </a:rPr>
                        <a:t>LOGROS INSTITUCIONALES</a:t>
                      </a:r>
                      <a:endParaRPr sz="14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r>
              <a:tr h="693425">
                <a:tc>
                  <a:txBody>
                    <a:bodyPr/>
                    <a:lstStyle/>
                    <a:p>
                      <a:pPr indent="0" lvl="0" marL="0" marR="0" rtl="0" algn="just">
                        <a:lnSpc>
                          <a:spcPct val="100000"/>
                        </a:lnSpc>
                        <a:spcBef>
                          <a:spcPts val="0"/>
                        </a:spcBef>
                        <a:spcAft>
                          <a:spcPts val="0"/>
                        </a:spcAft>
                        <a:buNone/>
                      </a:pPr>
                      <a:r>
                        <a:rPr lang="es-GT" sz="1400" u="none" cap="none" strike="noStrike">
                          <a:latin typeface="Arial"/>
                          <a:ea typeface="Arial"/>
                          <a:cs typeface="Arial"/>
                          <a:sym typeface="Arial"/>
                        </a:rPr>
                        <a:t>1. Apertura de los Centros de Atención Integral según el semáforo de alertas de COVID-19 en color naranja y amarillo, atendiendo con la modalidad hibrida. En este momento se encuentran abiertos treinta y dos (32) Centros de Atención Integral, éstos han brindado un total de treinta y tres mil trescientas dieciséis (33,316) raciones de alimentos; desayuno, refacción, almuerzo y refacción vespertina durante este 2022.</a:t>
                      </a:r>
                      <a:endParaRPr sz="14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6250">
                <a:tc>
                  <a:txBody>
                    <a:bodyPr/>
                    <a:lstStyle/>
                    <a:p>
                      <a:pPr indent="0" lvl="0" marL="0" marR="0" rtl="0" algn="just">
                        <a:lnSpc>
                          <a:spcPct val="100000"/>
                        </a:lnSpc>
                        <a:spcBef>
                          <a:spcPts val="0"/>
                        </a:spcBef>
                        <a:spcAft>
                          <a:spcPts val="0"/>
                        </a:spcAft>
                        <a:buNone/>
                      </a:pPr>
                      <a:r>
                        <a:rPr lang="es-GT" sz="1400" u="none" cap="none" strike="noStrike">
                          <a:latin typeface="Arial"/>
                          <a:ea typeface="Arial"/>
                          <a:cs typeface="Arial"/>
                          <a:sym typeface="Arial"/>
                        </a:rPr>
                        <a:t>2. Inauguración del Centro de Atención Integral de Petén. Esta Inauguración fue posible debido a las gestiones interinstitucionales entre ACNUR, La Municipalidad de Flores y la Secretaría de Bienestar Social. Este Centro tiene una capacidad para cien (100) niños en tiempo ordinario. El Centro forma parte del nuevo Modelo CAI, siendo el segundo en el país bajo esta perspectiva, está ambientado según la Psicología del color, propicio para estimular emociones que favorezcan el equilibrio, la atención, concentración y deseo de aprendizaje, cuenta con material lúdico de calidad e instrumentos tecnológicos como: Tablet, televisiones y DVD, mismos que facilitan la accesibilidad a material de estimulación oportuna y Desarrollo de Destrezas de Aprendizaje. Tiene capacidad para atender al nivel Inicial, Pre primario y REPREDEC. 8 meses a 6 años y 7 a 12 años.</a:t>
                      </a:r>
                      <a:endParaRPr sz="14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5300">
                <a:tc>
                  <a:txBody>
                    <a:bodyPr/>
                    <a:lstStyle/>
                    <a:p>
                      <a:pPr indent="0" lvl="0" marL="0" marR="0" rtl="0" algn="just">
                        <a:lnSpc>
                          <a:spcPct val="100000"/>
                        </a:lnSpc>
                        <a:spcBef>
                          <a:spcPts val="0"/>
                        </a:spcBef>
                        <a:spcAft>
                          <a:spcPts val="0"/>
                        </a:spcAft>
                        <a:buNone/>
                      </a:pPr>
                      <a:r>
                        <a:rPr b="0" i="0" lang="es-GT" sz="1400" u="none" cap="none" strike="noStrike">
                          <a:solidFill>
                            <a:schemeClr val="dk1"/>
                          </a:solidFill>
                          <a:latin typeface="Arial"/>
                          <a:ea typeface="Arial"/>
                          <a:cs typeface="Arial"/>
                          <a:sym typeface="Arial"/>
                        </a:rPr>
                        <a:t>3. Jornadas de vacunación a niñas y niños de seis años inscritos en los Centros de Atención Integral; Puerto Barrios, Guastatoya, Sololá, Escuintla y Coatepeque. Haciendo un total de cuarenta y siete (47) niñas y niños vacunados.</a:t>
                      </a:r>
                      <a:endParaRPr b="0" i="0" sz="1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3850">
                <a:tc>
                  <a:txBody>
                    <a:bodyPr/>
                    <a:lstStyle/>
                    <a:p>
                      <a:pPr indent="0" lvl="0" marL="0" marR="0" rtl="0" algn="just">
                        <a:lnSpc>
                          <a:spcPct val="100000"/>
                        </a:lnSpc>
                        <a:spcBef>
                          <a:spcPts val="0"/>
                        </a:spcBef>
                        <a:spcAft>
                          <a:spcPts val="0"/>
                        </a:spcAft>
                        <a:buNone/>
                      </a:pPr>
                      <a:r>
                        <a:rPr b="0" i="0" lang="es-GT" sz="1400" u="none" cap="none" strike="noStrike">
                          <a:solidFill>
                            <a:schemeClr val="dk1"/>
                          </a:solidFill>
                          <a:latin typeface="Arial"/>
                          <a:ea typeface="Arial"/>
                          <a:cs typeface="Arial"/>
                          <a:sym typeface="Arial"/>
                        </a:rPr>
                        <a:t>4. Repatriación digna, ágil y segura de niñas, niños y adolescentes de Honduras y el Salvador, dando oportunidad a los albergues de fortalecer las capacidades técnicas de los equipos para brindar una atención pertinente a la población objetivo retornada no acompañada.</a:t>
                      </a:r>
                      <a:endParaRPr b="0" i="0" sz="1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3900">
                <a:tc>
                  <a:txBody>
                    <a:bodyPr/>
                    <a:lstStyle/>
                    <a:p>
                      <a:pPr indent="0" lvl="0" marL="0" marR="0" rtl="0" algn="just">
                        <a:lnSpc>
                          <a:spcPct val="100000"/>
                        </a:lnSpc>
                        <a:spcBef>
                          <a:spcPts val="0"/>
                        </a:spcBef>
                        <a:spcAft>
                          <a:spcPts val="0"/>
                        </a:spcAft>
                        <a:buNone/>
                      </a:pPr>
                      <a:r>
                        <a:rPr b="0" i="0" lang="es-GT" sz="1400" u="none" cap="none" strike="noStrike">
                          <a:solidFill>
                            <a:schemeClr val="dk1"/>
                          </a:solidFill>
                          <a:latin typeface="Arial"/>
                          <a:ea typeface="Arial"/>
                          <a:cs typeface="Arial"/>
                          <a:sym typeface="Arial"/>
                        </a:rPr>
                        <a:t>5. Mayor cobertura en los servicios brindados en prevención de la migración en los municipios del departamento de Sololá. Donde son originarios los adolescentes que son atendidos en los diferentes servicios del programa Quédate. Dichos municipios se enlistan, a continuación: 1. Santa María Visitación 2. Santa Clara La Laguna 3. Santa Lucía Utatlán 4. Santa Catarina Ixtahuacán 5. Nahualá 6. San Pablo La Laguna 7. San Juan La Laguna 8. San Marcos La Laguna 9. San Pedro La Laguna 10. Sololá.</a:t>
                      </a:r>
                      <a:endParaRPr b="0" i="0" sz="1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41"/>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41"/>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sp>
        <p:nvSpPr>
          <p:cNvPr id="247" name="Google Shape;247;p41"/>
          <p:cNvSpPr txBox="1"/>
          <p:nvPr/>
        </p:nvSpPr>
        <p:spPr>
          <a:xfrm>
            <a:off x="664090" y="341651"/>
            <a:ext cx="8452584" cy="66890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000000"/>
              </a:buClr>
              <a:buSzPct val="100000"/>
              <a:buFont typeface="Arial"/>
              <a:buNone/>
            </a:pPr>
            <a:r>
              <a:rPr b="1" i="0" lang="es-GT" sz="2800" u="none" cap="none" strike="noStrike">
                <a:solidFill>
                  <a:srgbClr val="0D1F3C"/>
                </a:solidFill>
                <a:latin typeface="Arial"/>
                <a:ea typeface="Arial"/>
                <a:cs typeface="Arial"/>
                <a:sym typeface="Arial"/>
              </a:rPr>
              <a:t>CONSOLIDADO DE LOGROS INSTITUCIONALES</a:t>
            </a:r>
            <a:endParaRPr b="1" i="0" sz="2800" u="none" cap="none" strike="noStrike">
              <a:solidFill>
                <a:srgbClr val="0D1F3C"/>
              </a:solidFill>
              <a:latin typeface="Arial"/>
              <a:ea typeface="Arial"/>
              <a:cs typeface="Arial"/>
              <a:sym typeface="Arial"/>
            </a:endParaRPr>
          </a:p>
        </p:txBody>
      </p:sp>
      <p:graphicFrame>
        <p:nvGraphicFramePr>
          <p:cNvPr id="248" name="Google Shape;248;p41"/>
          <p:cNvGraphicFramePr/>
          <p:nvPr/>
        </p:nvGraphicFramePr>
        <p:xfrm>
          <a:off x="476067" y="1200290"/>
          <a:ext cx="3000000" cy="3000000"/>
        </p:xfrm>
        <a:graphic>
          <a:graphicData uri="http://schemas.openxmlformats.org/drawingml/2006/table">
            <a:tbl>
              <a:tblPr bandRow="1" firstRow="1">
                <a:noFill/>
                <a:tableStyleId>{C92ADFAE-9505-4A47-B51F-ED2D6157AAD8}</a:tableStyleId>
              </a:tblPr>
              <a:tblGrid>
                <a:gridCol w="10744375"/>
              </a:tblGrid>
              <a:tr h="461775">
                <a:tc>
                  <a:txBody>
                    <a:bodyPr/>
                    <a:lstStyle/>
                    <a:p>
                      <a:pPr indent="0" lvl="0" marL="0" marR="0" rtl="0" algn="ctr">
                        <a:lnSpc>
                          <a:spcPct val="100000"/>
                        </a:lnSpc>
                        <a:spcBef>
                          <a:spcPts val="0"/>
                        </a:spcBef>
                        <a:spcAft>
                          <a:spcPts val="0"/>
                        </a:spcAft>
                        <a:buNone/>
                      </a:pPr>
                      <a:r>
                        <a:rPr lang="es-GT" sz="1600" u="none" cap="none" strike="noStrike">
                          <a:latin typeface="Arial"/>
                          <a:ea typeface="Arial"/>
                          <a:cs typeface="Arial"/>
                          <a:sym typeface="Arial"/>
                        </a:rPr>
                        <a:t>LOGROS INSTITUCIONALES</a:t>
                      </a:r>
                      <a:endParaRPr sz="16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2060"/>
                    </a:solidFill>
                  </a:tcPr>
                </a:tc>
              </a:tr>
              <a:tr h="541025">
                <a:tc>
                  <a:txBody>
                    <a:bodyPr/>
                    <a:lstStyle/>
                    <a:p>
                      <a:pPr indent="0" lvl="0" marL="0" marR="0" rtl="0" algn="just">
                        <a:lnSpc>
                          <a:spcPct val="100000"/>
                        </a:lnSpc>
                        <a:spcBef>
                          <a:spcPts val="0"/>
                        </a:spcBef>
                        <a:spcAft>
                          <a:spcPts val="0"/>
                        </a:spcAft>
                        <a:buNone/>
                      </a:pPr>
                      <a:r>
                        <a:rPr lang="es-GT" sz="1600" u="none" cap="none" strike="noStrike">
                          <a:latin typeface="Arial"/>
                          <a:ea typeface="Arial"/>
                          <a:cs typeface="Arial"/>
                          <a:sym typeface="Arial"/>
                        </a:rPr>
                        <a:t>6. Un total de 578 niños, niñas y adolescentes atendidos a bajo medidas de abrigo y protección con perfiles de víctimas de maltrato, consumo de sustancias psicoactivas, afiliación a pandillas, vida independiente y discapacidad leve-moderada. </a:t>
                      </a:r>
                      <a:endParaRPr sz="16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6250">
                <a:tc>
                  <a:txBody>
                    <a:bodyPr/>
                    <a:lstStyle/>
                    <a:p>
                      <a:pPr indent="0" lvl="0" marL="0" marR="0" rtl="0" algn="just">
                        <a:lnSpc>
                          <a:spcPct val="100000"/>
                        </a:lnSpc>
                        <a:spcBef>
                          <a:spcPts val="0"/>
                        </a:spcBef>
                        <a:spcAft>
                          <a:spcPts val="0"/>
                        </a:spcAft>
                        <a:buNone/>
                      </a:pPr>
                      <a:r>
                        <a:rPr lang="es-GT" sz="1600" u="none" cap="none" strike="noStrike">
                          <a:latin typeface="Arial"/>
                          <a:ea typeface="Arial"/>
                          <a:cs typeface="Arial"/>
                          <a:sym typeface="Arial"/>
                        </a:rPr>
                        <a:t>7. Durante el primer cuatrimestre del año en curso se han promovido y logrado más de 90 reintegraciones familiares por medio de las acciones conjuntas de los equipos multidisciplinarios y las redes comunitarias de apoyo.</a:t>
                      </a:r>
                      <a:endParaRPr sz="16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6250">
                <a:tc>
                  <a:txBody>
                    <a:bodyPr/>
                    <a:lstStyle/>
                    <a:p>
                      <a:pPr indent="0" lvl="0" marL="0" marR="0" rtl="0" algn="just">
                        <a:lnSpc>
                          <a:spcPct val="100000"/>
                        </a:lnSpc>
                        <a:spcBef>
                          <a:spcPts val="0"/>
                        </a:spcBef>
                        <a:spcAft>
                          <a:spcPts val="0"/>
                        </a:spcAft>
                        <a:buNone/>
                      </a:pPr>
                      <a:r>
                        <a:rPr b="0" i="0" lang="es-GT" sz="1600" u="none" cap="none" strike="noStrike">
                          <a:solidFill>
                            <a:schemeClr val="dk1"/>
                          </a:solidFill>
                          <a:latin typeface="Arial"/>
                          <a:ea typeface="Arial"/>
                          <a:cs typeface="Arial"/>
                          <a:sym typeface="Arial"/>
                        </a:rPr>
                        <a:t>8. Se han establecido importantes alianzas interinstitucionales con instituciones de la comunidad a nivel local, Ministerio de Salud Pública y Asistencia Social, Policía Nacional Civil, Iglesias, organizaciones de la sociedad civil, entre otras, quienes han apoyado en la provisión de recursos y actividades recreativas, educativas, formativas. Culturales.</a:t>
                      </a:r>
                      <a:endParaRPr b="0" i="0" sz="16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09600">
                <a:tc>
                  <a:txBody>
                    <a:bodyPr/>
                    <a:lstStyle/>
                    <a:p>
                      <a:pPr indent="0" lvl="0" marL="0" marR="0" rtl="0" algn="just">
                        <a:lnSpc>
                          <a:spcPct val="100000"/>
                        </a:lnSpc>
                        <a:spcBef>
                          <a:spcPts val="0"/>
                        </a:spcBef>
                        <a:spcAft>
                          <a:spcPts val="0"/>
                        </a:spcAft>
                        <a:buNone/>
                      </a:pPr>
                      <a:r>
                        <a:rPr b="0" i="0" lang="es-GT" sz="1600" u="none" cap="none" strike="noStrike">
                          <a:solidFill>
                            <a:schemeClr val="dk1"/>
                          </a:solidFill>
                          <a:latin typeface="Arial"/>
                          <a:ea typeface="Arial"/>
                          <a:cs typeface="Arial"/>
                          <a:sym typeface="Arial"/>
                        </a:rPr>
                        <a:t>9. Coordinaciones por parte del Programa Especializado de Protección a la Niñez y Adolescencia Víctima de Violencia Sexual, Explotación y Trata de Personas ubicado en el departamento de Retalhuleu, a través de la Oficina de la Mujer de la Municipalidad de El Asintal Retalhuleu, para la apertura de espacios para llevar a cabo de talleres dirigidos a las NNA y personal.</a:t>
                      </a:r>
                      <a:endParaRPr b="0" i="0" sz="16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01050">
                <a:tc>
                  <a:txBody>
                    <a:bodyPr/>
                    <a:lstStyle/>
                    <a:p>
                      <a:pPr indent="0" lvl="0" marL="0" marR="0" rtl="0" algn="just">
                        <a:lnSpc>
                          <a:spcPct val="100000"/>
                        </a:lnSpc>
                        <a:spcBef>
                          <a:spcPts val="0"/>
                        </a:spcBef>
                        <a:spcAft>
                          <a:spcPts val="0"/>
                        </a:spcAft>
                        <a:buNone/>
                      </a:pPr>
                      <a:r>
                        <a:rPr b="0" i="0" lang="es-GT" sz="1600" u="none" cap="none" strike="noStrike">
                          <a:solidFill>
                            <a:schemeClr val="dk1"/>
                          </a:solidFill>
                          <a:latin typeface="Arial"/>
                          <a:ea typeface="Arial"/>
                          <a:cs typeface="Arial"/>
                          <a:sym typeface="Arial"/>
                        </a:rPr>
                        <a:t>10. Mayor cobertura en los servicios brindados en prevención de la migración en los municipios del departamento de Sololá. Donde son originarios los adolescentes que son atendidos en los diferentes servicios del programa Quédate. Dichos municipios se enlistan, a continuación: 1. Santa María Visitación 2. Santa Clara La Laguna 3. Santa Lucía Utatlán 4. Santa Catarina Ixtahuacán 5. Nahualá 6. San Pablo La Laguna 7. San Juan La Laguna 8. San Marcos La Laguna 9. San Pedro La Laguna 10. Sololá.</a:t>
                      </a:r>
                      <a:endParaRPr b="0" i="0" sz="16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grpSp>
        <p:nvGrpSpPr>
          <p:cNvPr id="253" name="Google Shape;253;p42"/>
          <p:cNvGrpSpPr/>
          <p:nvPr/>
        </p:nvGrpSpPr>
        <p:grpSpPr>
          <a:xfrm>
            <a:off x="0" y="1714"/>
            <a:ext cx="12192000" cy="6856286"/>
            <a:chOff x="0" y="1714"/>
            <a:chExt cx="12192000" cy="6856286"/>
          </a:xfrm>
        </p:grpSpPr>
        <p:pic>
          <p:nvPicPr>
            <p:cNvPr id="254" name="Google Shape;254;p42"/>
            <p:cNvPicPr preferRelativeResize="0"/>
            <p:nvPr/>
          </p:nvPicPr>
          <p:blipFill rotWithShape="1">
            <a:blip r:embed="rId4">
              <a:alphaModFix/>
            </a:blip>
            <a:srcRect b="0" l="0" r="0" t="0"/>
            <a:stretch/>
          </p:blipFill>
          <p:spPr>
            <a:xfrm>
              <a:off x="0" y="1714"/>
              <a:ext cx="12192000" cy="6856286"/>
            </a:xfrm>
            <a:prstGeom prst="rect">
              <a:avLst/>
            </a:prstGeom>
            <a:noFill/>
            <a:ln>
              <a:noFill/>
            </a:ln>
          </p:spPr>
        </p:pic>
        <p:sp>
          <p:nvSpPr>
            <p:cNvPr id="255" name="Google Shape;255;p42"/>
            <p:cNvSpPr txBox="1"/>
            <p:nvPr/>
          </p:nvSpPr>
          <p:spPr>
            <a:xfrm>
              <a:off x="229381" y="600092"/>
              <a:ext cx="11639889" cy="6132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s-GT" sz="4000" u="none" cap="none" strike="noStrike">
                  <a:solidFill>
                    <a:schemeClr val="lt1"/>
                  </a:solidFill>
                  <a:latin typeface="Arial"/>
                  <a:ea typeface="Arial"/>
                  <a:cs typeface="Arial"/>
                  <a:sym typeface="Arial"/>
                </a:rPr>
                <a:t>RENDICIÓN DE CUENTAS</a:t>
              </a:r>
              <a:br>
                <a:rPr b="1" i="0" lang="es-GT" sz="4000" u="none" cap="none" strike="noStrike">
                  <a:solidFill>
                    <a:schemeClr val="lt1"/>
                  </a:solidFill>
                  <a:latin typeface="Arial"/>
                  <a:ea typeface="Arial"/>
                  <a:cs typeface="Arial"/>
                  <a:sym typeface="Arial"/>
                </a:rPr>
              </a:br>
              <a:r>
                <a:rPr b="1" i="0" lang="es-GT" sz="4000" u="none" cap="none" strike="noStrike">
                  <a:solidFill>
                    <a:schemeClr val="lt1"/>
                  </a:solidFill>
                  <a:latin typeface="Arial"/>
                  <a:ea typeface="Arial"/>
                  <a:cs typeface="Arial"/>
                  <a:sym typeface="Arial"/>
                </a:rPr>
                <a:t>PRIMER CUATRIMESTRE 2022</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400"/>
                <a:buFont typeface="Arial"/>
                <a:buNone/>
              </a:pPr>
              <a:r>
                <a:rPr b="1" i="0" lang="es-GT" sz="4400" u="none" cap="none" strike="noStrike">
                  <a:solidFill>
                    <a:srgbClr val="A09185"/>
                  </a:solidFill>
                  <a:latin typeface="Arial"/>
                  <a:ea typeface="Arial"/>
                  <a:cs typeface="Arial"/>
                  <a:sym typeface="Arial"/>
                </a:rPr>
                <a:t>TENDENCIAS Y DESAFÍOS</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3"/>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1" name="Google Shape;261;p43"/>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sp>
        <p:nvSpPr>
          <p:cNvPr id="262" name="Google Shape;262;p43"/>
          <p:cNvSpPr txBox="1"/>
          <p:nvPr/>
        </p:nvSpPr>
        <p:spPr>
          <a:xfrm>
            <a:off x="2792742" y="863637"/>
            <a:ext cx="10049693"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32500" lnSpcReduction="20000"/>
          </a:bodyPr>
          <a:lstStyle/>
          <a:p>
            <a:pPr indent="0" lvl="0" marL="0" marR="0" rtl="0" algn="l">
              <a:lnSpc>
                <a:spcPct val="90000"/>
              </a:lnSpc>
              <a:spcBef>
                <a:spcPts val="0"/>
              </a:spcBef>
              <a:spcAft>
                <a:spcPts val="0"/>
              </a:spcAft>
              <a:buClr>
                <a:schemeClr val="dk1"/>
              </a:buClr>
              <a:buSzPct val="125874"/>
              <a:buFont typeface="Calibri"/>
              <a:buNone/>
            </a:pPr>
            <a:r>
              <a:rPr b="0" i="0" lang="es-GT" sz="4400" u="none" cap="none" strike="noStrike">
                <a:solidFill>
                  <a:schemeClr val="dk1"/>
                </a:solidFill>
                <a:latin typeface="Arial"/>
                <a:ea typeface="Arial"/>
                <a:cs typeface="Arial"/>
                <a:sym typeface="Arial"/>
              </a:rPr>
              <a:t>¿</a:t>
            </a:r>
            <a:r>
              <a:rPr b="1" i="0" lang="es-GT" sz="7500" u="none" cap="none" strike="noStrike">
                <a:solidFill>
                  <a:schemeClr val="dk1"/>
                </a:solidFill>
                <a:latin typeface="Arial"/>
                <a:ea typeface="Arial"/>
                <a:cs typeface="Arial"/>
                <a:sym typeface="Arial"/>
              </a:rPr>
              <a:t>QUÉ TENDENCIA MUESTRA EL USO DE LOS</a:t>
            </a:r>
            <a:endParaRPr b="1" i="0" sz="213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73846"/>
              <a:buFont typeface="Calibri"/>
              <a:buNone/>
            </a:pPr>
            <a:r>
              <a:rPr b="1" i="0" lang="es-GT" sz="7500" u="none" cap="none" strike="noStrike">
                <a:solidFill>
                  <a:schemeClr val="dk1"/>
                </a:solidFill>
                <a:latin typeface="Arial"/>
                <a:ea typeface="Arial"/>
                <a:cs typeface="Arial"/>
                <a:sym typeface="Arial"/>
              </a:rPr>
              <a:t>  RECURSOS </a:t>
            </a:r>
            <a:r>
              <a:rPr b="1" i="0" lang="es-GT" sz="7400" u="none" cap="none" strike="noStrike">
                <a:solidFill>
                  <a:schemeClr val="dk1"/>
                </a:solidFill>
                <a:latin typeface="Arial"/>
                <a:ea typeface="Arial"/>
                <a:cs typeface="Arial"/>
                <a:sym typeface="Arial"/>
              </a:rPr>
              <a:t>PÚBLICOS?</a:t>
            </a:r>
            <a:br>
              <a:rPr b="0"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pic>
        <p:nvPicPr>
          <p:cNvPr descr="7 TENDENCIAS TECNOLÓGICAS PARA EL EL 2021 | MQA" id="263" name="Google Shape;263;p43"/>
          <p:cNvPicPr preferRelativeResize="0"/>
          <p:nvPr/>
        </p:nvPicPr>
        <p:blipFill rotWithShape="1">
          <a:blip r:embed="rId4">
            <a:alphaModFix/>
          </a:blip>
          <a:srcRect b="0" l="0" r="0" t="0"/>
          <a:stretch/>
        </p:blipFill>
        <p:spPr>
          <a:xfrm>
            <a:off x="144480" y="156139"/>
            <a:ext cx="2406215" cy="1927747"/>
          </a:xfrm>
          <a:prstGeom prst="rect">
            <a:avLst/>
          </a:prstGeom>
          <a:noFill/>
          <a:ln>
            <a:noFill/>
          </a:ln>
        </p:spPr>
      </p:pic>
      <p:sp>
        <p:nvSpPr>
          <p:cNvPr id="264" name="Google Shape;264;p43"/>
          <p:cNvSpPr txBox="1"/>
          <p:nvPr/>
        </p:nvSpPr>
        <p:spPr>
          <a:xfrm>
            <a:off x="529288" y="2259106"/>
            <a:ext cx="7406641" cy="403328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rPr b="0" i="0" lang="es-GT" sz="1600" u="none" cap="none" strike="noStrike">
                <a:solidFill>
                  <a:schemeClr val="dk1"/>
                </a:solidFill>
                <a:latin typeface="Arial"/>
                <a:ea typeface="Arial"/>
                <a:cs typeface="Arial"/>
                <a:sym typeface="Arial"/>
              </a:rPr>
              <a:t>Los datos obtenidos durante el periodo reportado permiten establecer que la ejecución del presupuesto se caracterizó principalmente por Mantener una ejecución muy estable entre los grupos de gasto 000 «Servicios Personales», 100 «Servicios no Personales», 200 «Materiales y Suministros y 400 «Transferencias Corrientes» estando en un rango entre 22.6% y 26.8%, únicamente los Grupos 300 «Propiedad, Planta y Equipo» y 900 «Asignaciones Globales» superan ya el 45 y 47% del presupuesto vigente para el presente ejercicio fiscal Esperando elevar el porcentaje de ejecución para el segundo cuatrimestre brindando los servicios de atención integral, protección especial a la niñez y adolescencia así como la reinserción de la adolescencia en conflicto con la ley penal a través de sus programas y servicios.</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1F3864"/>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800"/>
              <a:buFont typeface="Arial"/>
              <a:buNone/>
            </a:pPr>
            <a:br>
              <a:rPr b="0" i="0" lang="es-GT" sz="1800" u="none" cap="none" strike="noStrike">
                <a:solidFill>
                  <a:srgbClr val="1F3864"/>
                </a:solidFill>
                <a:latin typeface="Arial"/>
                <a:ea typeface="Arial"/>
                <a:cs typeface="Arial"/>
                <a:sym typeface="Arial"/>
              </a:rPr>
            </a:br>
            <a:endParaRPr b="0" i="0" sz="1800" u="none" cap="none" strike="noStrike">
              <a:solidFill>
                <a:srgbClr val="1F3864"/>
              </a:solidFill>
              <a:latin typeface="Arial"/>
              <a:ea typeface="Arial"/>
              <a:cs typeface="Arial"/>
              <a:sym typeface="Arial"/>
            </a:endParaRPr>
          </a:p>
        </p:txBody>
      </p:sp>
      <p:sp>
        <p:nvSpPr>
          <p:cNvPr id="265" name="Google Shape;265;p43"/>
          <p:cNvSpPr txBox="1"/>
          <p:nvPr/>
        </p:nvSpPr>
        <p:spPr>
          <a:xfrm>
            <a:off x="8630654" y="2373010"/>
            <a:ext cx="3327219" cy="277204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7500"/>
          </a:bodyPr>
          <a:lstStyle/>
          <a:p>
            <a:pPr indent="0" lvl="0" marL="0" marR="0" rtl="0" algn="l">
              <a:lnSpc>
                <a:spcPct val="150000"/>
              </a:lnSpc>
              <a:spcBef>
                <a:spcPts val="0"/>
              </a:spcBef>
              <a:spcAft>
                <a:spcPts val="0"/>
              </a:spcAft>
              <a:buClr>
                <a:srgbClr val="000000"/>
              </a:buClr>
              <a:buSzPct val="100000"/>
              <a:buFont typeface="Arial"/>
              <a:buNone/>
            </a:pPr>
            <a:br>
              <a:rPr b="0" i="0" lang="es-GT" sz="1600" u="none" cap="none" strike="noStrike">
                <a:solidFill>
                  <a:schemeClr val="dk1"/>
                </a:solidFill>
                <a:latin typeface="Arial"/>
                <a:ea typeface="Arial"/>
                <a:cs typeface="Arial"/>
                <a:sym typeface="Arial"/>
              </a:rPr>
            </a:br>
            <a:r>
              <a:rPr b="0" i="0" lang="es-GT" sz="1600" u="none" cap="none" strike="noStrike">
                <a:solidFill>
                  <a:schemeClr val="dk1"/>
                </a:solidFill>
                <a:latin typeface="Arial"/>
                <a:ea typeface="Arial"/>
                <a:cs typeface="Arial"/>
                <a:sym typeface="Arial"/>
              </a:rPr>
              <a:t>En el año se espera que alcanzar un nivel optimo de Ejecución con calidad del gasto proyectado una ejecución del 99%</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44"/>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44"/>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sp>
        <p:nvSpPr>
          <p:cNvPr id="272" name="Google Shape;272;p44"/>
          <p:cNvSpPr txBox="1"/>
          <p:nvPr/>
        </p:nvSpPr>
        <p:spPr>
          <a:xfrm>
            <a:off x="1482929" y="718856"/>
            <a:ext cx="9788436"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52499" lnSpcReduction="20000"/>
          </a:bodyPr>
          <a:lstStyle/>
          <a:p>
            <a:pPr indent="0" lvl="0" marL="0" marR="0" rtl="0" algn="l">
              <a:lnSpc>
                <a:spcPct val="90000"/>
              </a:lnSpc>
              <a:spcBef>
                <a:spcPts val="0"/>
              </a:spcBef>
              <a:spcAft>
                <a:spcPts val="0"/>
              </a:spcAft>
              <a:buClr>
                <a:schemeClr val="dk1"/>
              </a:buClr>
              <a:buSzPct val="77922"/>
              <a:buFont typeface="Calibri"/>
              <a:buNone/>
            </a:pPr>
            <a:r>
              <a:rPr b="0" i="0" lang="es-GT" sz="4400" u="none" cap="none" strike="noStrike">
                <a:solidFill>
                  <a:schemeClr val="dk1"/>
                </a:solidFill>
                <a:latin typeface="Arial"/>
                <a:ea typeface="Arial"/>
                <a:cs typeface="Arial"/>
                <a:sym typeface="Arial"/>
              </a:rPr>
              <a:t>¿</a:t>
            </a:r>
            <a:r>
              <a:rPr b="1" i="0" lang="es-GT" sz="4400" u="none" cap="none" strike="noStrike">
                <a:solidFill>
                  <a:schemeClr val="dk1"/>
                </a:solidFill>
                <a:latin typeface="Arial"/>
                <a:ea typeface="Arial"/>
                <a:cs typeface="Arial"/>
                <a:sym typeface="Arial"/>
              </a:rPr>
              <a:t>QUÉ RESULTADOS SE OBTUVIERON EN EL MARCO DE LA PGG?</a:t>
            </a:r>
            <a:br>
              <a:rPr b="1"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pic>
        <p:nvPicPr>
          <p:cNvPr descr="Noticias de Canción de Abril - TuneCore" id="273" name="Google Shape;273;p44"/>
          <p:cNvPicPr preferRelativeResize="0"/>
          <p:nvPr/>
        </p:nvPicPr>
        <p:blipFill rotWithShape="1">
          <a:blip r:embed="rId4">
            <a:alphaModFix/>
          </a:blip>
          <a:srcRect b="0" l="0" r="0" t="0"/>
          <a:stretch/>
        </p:blipFill>
        <p:spPr>
          <a:xfrm>
            <a:off x="0" y="202303"/>
            <a:ext cx="1482929" cy="1475868"/>
          </a:xfrm>
          <a:prstGeom prst="rect">
            <a:avLst/>
          </a:prstGeom>
          <a:noFill/>
          <a:ln>
            <a:noFill/>
          </a:ln>
        </p:spPr>
      </p:pic>
      <p:sp>
        <p:nvSpPr>
          <p:cNvPr id="274" name="Google Shape;274;p44"/>
          <p:cNvSpPr txBox="1"/>
          <p:nvPr/>
        </p:nvSpPr>
        <p:spPr>
          <a:xfrm>
            <a:off x="1032933" y="1574737"/>
            <a:ext cx="9965452" cy="4648264"/>
          </a:xfrm>
          <a:prstGeom prst="rect">
            <a:avLst/>
          </a:prstGeom>
          <a:noFill/>
          <a:ln>
            <a:noFill/>
          </a:ln>
          <a:effectLst>
            <a:outerShdw blurRad="50800" sx="1000" rotWithShape="0" algn="ctr" dir="5400000" dist="50800" sy="1000">
              <a:srgbClr val="000000"/>
            </a:outerShdw>
          </a:effectLst>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000000"/>
              </a:buClr>
              <a:buSzPts val="1400"/>
              <a:buFont typeface="Arial"/>
              <a:buNone/>
            </a:pPr>
            <a:r>
              <a:rPr b="0" i="0" lang="es-GT" sz="1400" u="none" cap="none" strike="noStrike">
                <a:solidFill>
                  <a:schemeClr val="dk1"/>
                </a:solidFill>
                <a:latin typeface="Arial"/>
                <a:ea typeface="Arial"/>
                <a:cs typeface="Arial"/>
                <a:sym typeface="Arial"/>
              </a:rPr>
              <a:t>La </a:t>
            </a:r>
            <a:r>
              <a:rPr b="1" i="0" lang="es-GT" sz="1400" u="none" cap="none" strike="noStrike">
                <a:solidFill>
                  <a:schemeClr val="dk1"/>
                </a:solidFill>
                <a:latin typeface="Arial"/>
                <a:ea typeface="Arial"/>
                <a:cs typeface="Arial"/>
                <a:sym typeface="Arial"/>
              </a:rPr>
              <a:t>Política General de Gobierno </a:t>
            </a:r>
            <a:r>
              <a:rPr b="0" i="0" lang="es-GT" sz="1400" u="none" cap="none" strike="noStrike">
                <a:solidFill>
                  <a:schemeClr val="dk1"/>
                </a:solidFill>
                <a:latin typeface="Arial"/>
                <a:ea typeface="Arial"/>
                <a:cs typeface="Arial"/>
                <a:sym typeface="Arial"/>
              </a:rPr>
              <a:t>(PGG) es el plan de acción del Gobierno de Guatemala, en donde se plasman los objetivos estratégicos y los lineamientos de las políticas públicas.</a:t>
            </a:r>
            <a:endParaRPr/>
          </a:p>
          <a:p>
            <a:pPr indent="0" lvl="0" marL="0" marR="0" rtl="0" algn="just">
              <a:lnSpc>
                <a:spcPct val="114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14000"/>
              </a:lnSpc>
              <a:spcBef>
                <a:spcPts val="0"/>
              </a:spcBef>
              <a:spcAft>
                <a:spcPts val="0"/>
              </a:spcAft>
              <a:buClr>
                <a:srgbClr val="000000"/>
              </a:buClr>
              <a:buSzPts val="1400"/>
              <a:buFont typeface="Arial"/>
              <a:buNone/>
            </a:pPr>
            <a:r>
              <a:rPr b="0" i="0" lang="es-GT" sz="1400" u="none" cap="none" strike="noStrike">
                <a:solidFill>
                  <a:schemeClr val="dk1"/>
                </a:solidFill>
                <a:latin typeface="Arial"/>
                <a:ea typeface="Arial"/>
                <a:cs typeface="Arial"/>
                <a:sym typeface="Arial"/>
              </a:rPr>
              <a:t>La Secretaría de Bienestar Social de la Presidencia de la República durante el primer cuatrimestre reportado, destaca los siguientes resultados:</a:t>
            </a:r>
            <a:endParaRPr/>
          </a:p>
          <a:p>
            <a:pPr indent="-285750" lvl="0" marL="285750" marR="0" rtl="0" algn="just">
              <a:lnSpc>
                <a:spcPct val="114000"/>
              </a:lnSpc>
              <a:spcBef>
                <a:spcPts val="0"/>
              </a:spcBef>
              <a:spcAft>
                <a:spcPts val="0"/>
              </a:spcAft>
              <a:buClr>
                <a:srgbClr val="000000"/>
              </a:buClr>
              <a:buSzPts val="1400"/>
              <a:buFont typeface="Arial"/>
              <a:buChar char="•"/>
            </a:pPr>
            <a:r>
              <a:rPr b="0" i="0" lang="es-GT" sz="1400" u="none" cap="none" strike="noStrike">
                <a:solidFill>
                  <a:schemeClr val="dk1"/>
                </a:solidFill>
                <a:latin typeface="Arial"/>
                <a:ea typeface="Arial"/>
                <a:cs typeface="Arial"/>
                <a:sym typeface="Arial"/>
              </a:rPr>
              <a:t>Atención a </a:t>
            </a:r>
            <a:r>
              <a:rPr b="1" i="0" lang="es-GT" sz="1400" u="none" cap="none" strike="noStrike">
                <a:solidFill>
                  <a:schemeClr val="dk1"/>
                </a:solidFill>
                <a:latin typeface="Arial"/>
                <a:ea typeface="Arial"/>
                <a:cs typeface="Arial"/>
                <a:sym typeface="Arial"/>
              </a:rPr>
              <a:t>3,498</a:t>
            </a:r>
            <a:r>
              <a:rPr b="0" i="0" lang="es-GT" sz="1400" u="none" cap="none" strike="noStrike">
                <a:solidFill>
                  <a:schemeClr val="dk1"/>
                </a:solidFill>
                <a:latin typeface="Arial"/>
                <a:ea typeface="Arial"/>
                <a:cs typeface="Arial"/>
                <a:sym typeface="Arial"/>
              </a:rPr>
              <a:t> NNA, </a:t>
            </a:r>
            <a:r>
              <a:rPr b="1" i="0" lang="es-GT" sz="1400" u="none" cap="none" strike="noStrike">
                <a:solidFill>
                  <a:schemeClr val="dk1"/>
                </a:solidFill>
                <a:latin typeface="Arial"/>
                <a:ea typeface="Arial"/>
                <a:cs typeface="Arial"/>
                <a:sym typeface="Arial"/>
              </a:rPr>
              <a:t>2,848</a:t>
            </a:r>
            <a:r>
              <a:rPr b="0" i="0" lang="es-GT" sz="1400" u="none" cap="none" strike="noStrike">
                <a:solidFill>
                  <a:schemeClr val="dk1"/>
                </a:solidFill>
                <a:latin typeface="Arial"/>
                <a:ea typeface="Arial"/>
                <a:cs typeface="Arial"/>
                <a:sym typeface="Arial"/>
              </a:rPr>
              <a:t> familias y </a:t>
            </a:r>
            <a:r>
              <a:rPr b="1" i="0" lang="es-GT" sz="1400" u="none" cap="none" strike="noStrike">
                <a:solidFill>
                  <a:schemeClr val="dk1"/>
                </a:solidFill>
                <a:latin typeface="Arial"/>
                <a:ea typeface="Arial"/>
                <a:cs typeface="Arial"/>
                <a:sym typeface="Arial"/>
              </a:rPr>
              <a:t>120</a:t>
            </a:r>
            <a:r>
              <a:rPr b="0" i="0" lang="es-GT" sz="1400" u="none" cap="none" strike="noStrike">
                <a:solidFill>
                  <a:schemeClr val="dk1"/>
                </a:solidFill>
                <a:latin typeface="Arial"/>
                <a:ea typeface="Arial"/>
                <a:cs typeface="Arial"/>
                <a:sym typeface="Arial"/>
              </a:rPr>
              <a:t> entidades; como población atendida en los diferentes programas y servicios dirigidos al fortalecimiento de las familias y la comunidad en el cumplimiento de sus responsabilidades de cuidado, atención, educación y protección de las niñas, niños y/o adolescentes. (NNA=Niños, niñas y adolescentes)</a:t>
            </a:r>
            <a:endParaRPr/>
          </a:p>
          <a:p>
            <a:pPr indent="-285750" lvl="0" marL="285750" marR="0" rtl="0" algn="just">
              <a:lnSpc>
                <a:spcPct val="114000"/>
              </a:lnSpc>
              <a:spcBef>
                <a:spcPts val="0"/>
              </a:spcBef>
              <a:spcAft>
                <a:spcPts val="0"/>
              </a:spcAft>
              <a:buClr>
                <a:srgbClr val="000000"/>
              </a:buClr>
              <a:buSzPts val="1400"/>
              <a:buFont typeface="Arial"/>
              <a:buChar char="•"/>
            </a:pPr>
            <a:r>
              <a:rPr b="0" i="0" lang="es-GT" sz="1400" u="none" cap="none" strike="noStrike">
                <a:solidFill>
                  <a:schemeClr val="dk1"/>
                </a:solidFill>
                <a:latin typeface="Arial"/>
                <a:ea typeface="Arial"/>
                <a:cs typeface="Arial"/>
                <a:sym typeface="Arial"/>
              </a:rPr>
              <a:t>Atención a </a:t>
            </a:r>
            <a:r>
              <a:rPr b="1" i="0" lang="es-GT" sz="1400" u="none" cap="none" strike="noStrike">
                <a:solidFill>
                  <a:schemeClr val="dk1"/>
                </a:solidFill>
                <a:latin typeface="Arial"/>
                <a:ea typeface="Arial"/>
                <a:cs typeface="Arial"/>
                <a:sym typeface="Arial"/>
              </a:rPr>
              <a:t>7,464</a:t>
            </a:r>
            <a:r>
              <a:rPr b="0" i="0" lang="es-GT" sz="1400" u="none" cap="none" strike="noStrike">
                <a:solidFill>
                  <a:schemeClr val="dk1"/>
                </a:solidFill>
                <a:latin typeface="Arial"/>
                <a:ea typeface="Arial"/>
                <a:cs typeface="Arial"/>
                <a:sym typeface="Arial"/>
              </a:rPr>
              <a:t> niños, niñas y adolescentes mediante los programas y acciones que brindan alternativas de acogimiento familiar temporal, protección y abrigo residencial y no residencial que por orden de autoridad judicial competente son separados de su familia o que no cuentan con ella.</a:t>
            </a:r>
            <a:endParaRPr/>
          </a:p>
          <a:p>
            <a:pPr indent="-285750" lvl="0" marL="285750" marR="0" rtl="0" algn="just">
              <a:lnSpc>
                <a:spcPct val="114000"/>
              </a:lnSpc>
              <a:spcBef>
                <a:spcPts val="0"/>
              </a:spcBef>
              <a:spcAft>
                <a:spcPts val="0"/>
              </a:spcAft>
              <a:buClr>
                <a:srgbClr val="000000"/>
              </a:buClr>
              <a:buSzPts val="1400"/>
              <a:buFont typeface="Arial"/>
              <a:buChar char="•"/>
            </a:pPr>
            <a:r>
              <a:rPr b="0" i="0" lang="es-GT" sz="1400" u="none" cap="none" strike="noStrike">
                <a:solidFill>
                  <a:schemeClr val="dk1"/>
                </a:solidFill>
                <a:latin typeface="Arial"/>
                <a:ea typeface="Arial"/>
                <a:cs typeface="Arial"/>
                <a:sym typeface="Arial"/>
              </a:rPr>
              <a:t>Atención a </a:t>
            </a:r>
            <a:r>
              <a:rPr b="1" i="0" lang="es-GT" sz="1400" u="none" cap="none" strike="noStrike">
                <a:solidFill>
                  <a:schemeClr val="dk1"/>
                </a:solidFill>
                <a:latin typeface="Arial"/>
                <a:ea typeface="Arial"/>
                <a:cs typeface="Arial"/>
                <a:sym typeface="Arial"/>
              </a:rPr>
              <a:t>1,724</a:t>
            </a:r>
            <a:r>
              <a:rPr b="0" i="0" lang="es-GT" sz="1400" u="none" cap="none" strike="noStrike">
                <a:solidFill>
                  <a:schemeClr val="dk1"/>
                </a:solidFill>
                <a:latin typeface="Arial"/>
                <a:ea typeface="Arial"/>
                <a:cs typeface="Arial"/>
                <a:sym typeface="Arial"/>
              </a:rPr>
              <a:t> adolescentes en los programas de orientación y capacitación para reinserción y resocialización de adolescentes que mediante orden judicial, han sido sujetos a una medida de coerción o sanción por la infracción a la ley penal.</a:t>
            </a:r>
            <a:endParaRPr/>
          </a:p>
          <a:p>
            <a:pPr indent="0" lvl="0" marL="0" marR="0" rtl="0" algn="just">
              <a:lnSpc>
                <a:spcPct val="114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14000"/>
              </a:lnSpc>
              <a:spcBef>
                <a:spcPts val="0"/>
              </a:spcBef>
              <a:spcAft>
                <a:spcPts val="0"/>
              </a:spcAft>
              <a:buClr>
                <a:srgbClr val="000000"/>
              </a:buClr>
              <a:buSzPts val="1400"/>
              <a:buFont typeface="Arial"/>
              <a:buNone/>
            </a:pPr>
            <a:r>
              <a:rPr b="0" i="0" lang="es-GT" sz="1400" u="none" cap="none" strike="noStrike">
                <a:solidFill>
                  <a:schemeClr val="dk1"/>
                </a:solidFill>
                <a:latin typeface="Arial"/>
                <a:ea typeface="Arial"/>
                <a:cs typeface="Arial"/>
                <a:sym typeface="Arial"/>
              </a:rPr>
              <a:t>Contribuyendo indirectamente en los siguientes pilares de la PGG:</a:t>
            </a:r>
            <a:endParaRPr/>
          </a:p>
          <a:p>
            <a:pPr indent="-285750" lvl="0" marL="285750" marR="0" rtl="0" algn="just">
              <a:lnSpc>
                <a:spcPct val="114000"/>
              </a:lnSpc>
              <a:spcBef>
                <a:spcPts val="0"/>
              </a:spcBef>
              <a:spcAft>
                <a:spcPts val="0"/>
              </a:spcAft>
              <a:buClr>
                <a:srgbClr val="000000"/>
              </a:buClr>
              <a:buSzPts val="1400"/>
              <a:buFont typeface="Arial"/>
              <a:buChar char="•"/>
            </a:pPr>
            <a:r>
              <a:rPr b="1" i="0" lang="es-GT" sz="1400" u="none" cap="none" strike="noStrike">
                <a:solidFill>
                  <a:schemeClr val="dk1"/>
                </a:solidFill>
                <a:latin typeface="Arial"/>
                <a:ea typeface="Arial"/>
                <a:cs typeface="Arial"/>
                <a:sym typeface="Arial"/>
              </a:rPr>
              <a:t>Pilar Desarrollo Social.</a:t>
            </a:r>
            <a:endParaRPr b="0" i="0" sz="1400" u="none" cap="none" strike="noStrike">
              <a:solidFill>
                <a:schemeClr val="dk1"/>
              </a:solidFill>
              <a:latin typeface="Arial"/>
              <a:ea typeface="Arial"/>
              <a:cs typeface="Arial"/>
              <a:sym typeface="Arial"/>
            </a:endParaRPr>
          </a:p>
          <a:p>
            <a:pPr indent="-285750" lvl="0" marL="285750" marR="0" rtl="0" algn="just">
              <a:lnSpc>
                <a:spcPct val="114000"/>
              </a:lnSpc>
              <a:spcBef>
                <a:spcPts val="0"/>
              </a:spcBef>
              <a:spcAft>
                <a:spcPts val="0"/>
              </a:spcAft>
              <a:buClr>
                <a:srgbClr val="000000"/>
              </a:buClr>
              <a:buSzPts val="1400"/>
              <a:buFont typeface="Arial"/>
              <a:buChar char="•"/>
            </a:pPr>
            <a:r>
              <a:rPr b="1" i="0" lang="es-GT" sz="1400" u="none" cap="none" strike="noStrike">
                <a:solidFill>
                  <a:schemeClr val="dk1"/>
                </a:solidFill>
                <a:latin typeface="Arial"/>
                <a:ea typeface="Arial"/>
                <a:cs typeface="Arial"/>
                <a:sym typeface="Arial"/>
              </a:rPr>
              <a:t>Pilar Gobernabilidad y Seguridad en Desarrollo</a:t>
            </a:r>
            <a:r>
              <a:rPr b="0" i="0" lang="es-GT" sz="1400" u="none" cap="none" strike="noStrike">
                <a:solidFill>
                  <a:schemeClr val="dk1"/>
                </a:solidFill>
                <a:latin typeface="Arial"/>
                <a:ea typeface="Arial"/>
                <a:cs typeface="Arial"/>
                <a:sym typeface="Arial"/>
              </a:rPr>
              <a:t>.</a:t>
            </a:r>
            <a:endParaRPr/>
          </a:p>
          <a:p>
            <a:pPr indent="0" lvl="0" marL="0" marR="0" rtl="0" algn="just">
              <a:lnSpc>
                <a:spcPct val="114000"/>
              </a:lnSpc>
              <a:spcBef>
                <a:spcPts val="0"/>
              </a:spcBef>
              <a:spcAft>
                <a:spcPts val="0"/>
              </a:spcAft>
              <a:buClr>
                <a:srgbClr val="000000"/>
              </a:buClr>
              <a:buSzPts val="1400"/>
              <a:buFont typeface="Arial"/>
              <a:buNone/>
            </a:pPr>
            <a:r>
              <a:t/>
            </a:r>
            <a:endParaRPr b="0" i="0" sz="1400" u="none" cap="none" strike="noStrike">
              <a:solidFill>
                <a:srgbClr val="1F3864"/>
              </a:solidFill>
              <a:latin typeface="Arial"/>
              <a:ea typeface="Arial"/>
              <a:cs typeface="Arial"/>
              <a:sym typeface="Arial"/>
            </a:endParaRPr>
          </a:p>
          <a:p>
            <a:pPr indent="0" lvl="0" marL="0" marR="0" rtl="0" algn="just">
              <a:lnSpc>
                <a:spcPct val="114000"/>
              </a:lnSpc>
              <a:spcBef>
                <a:spcPts val="0"/>
              </a:spcBef>
              <a:spcAft>
                <a:spcPts val="0"/>
              </a:spcAft>
              <a:buClr>
                <a:srgbClr val="000000"/>
              </a:buClr>
              <a:buSzPts val="1400"/>
              <a:buFont typeface="Arial"/>
              <a:buNone/>
            </a:pPr>
            <a:r>
              <a:t/>
            </a:r>
            <a:endParaRPr b="0" i="0" sz="1400" u="none" cap="none" strike="noStrike">
              <a:solidFill>
                <a:srgbClr val="1F3864"/>
              </a:solidFill>
              <a:latin typeface="Arial"/>
              <a:ea typeface="Arial"/>
              <a:cs typeface="Arial"/>
              <a:sym typeface="Arial"/>
            </a:endParaRPr>
          </a:p>
          <a:p>
            <a:pPr indent="0" lvl="0" marL="0" marR="0" rtl="0" algn="just">
              <a:lnSpc>
                <a:spcPct val="114000"/>
              </a:lnSpc>
              <a:spcBef>
                <a:spcPts val="0"/>
              </a:spcBef>
              <a:spcAft>
                <a:spcPts val="0"/>
              </a:spcAft>
              <a:buClr>
                <a:srgbClr val="000000"/>
              </a:buClr>
              <a:buSzPts val="1400"/>
              <a:buFont typeface="Arial"/>
              <a:buNone/>
            </a:pPr>
            <a:br>
              <a:rPr b="0" i="0" lang="es-GT" sz="1400" u="none" cap="none" strike="noStrike">
                <a:solidFill>
                  <a:srgbClr val="1F3864"/>
                </a:solidFill>
                <a:latin typeface="Arial"/>
                <a:ea typeface="Arial"/>
                <a:cs typeface="Arial"/>
                <a:sym typeface="Arial"/>
              </a:rPr>
            </a:br>
            <a:endParaRPr b="0" i="0" sz="1400" u="none" cap="none" strike="noStrike">
              <a:solidFill>
                <a:srgbClr val="1F3864"/>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45"/>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0" name="Google Shape;280;p45"/>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sp>
        <p:nvSpPr>
          <p:cNvPr id="281" name="Google Shape;281;p45"/>
          <p:cNvSpPr txBox="1"/>
          <p:nvPr/>
        </p:nvSpPr>
        <p:spPr>
          <a:xfrm>
            <a:off x="1964293" y="888360"/>
            <a:ext cx="9788436"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Calibri"/>
              <a:buNone/>
            </a:pPr>
            <a:r>
              <a:rPr b="1" i="0" lang="es-GT" sz="2800" u="none" cap="none" strike="noStrike">
                <a:solidFill>
                  <a:schemeClr val="dk1"/>
                </a:solidFill>
                <a:latin typeface="Arial"/>
                <a:ea typeface="Arial"/>
                <a:cs typeface="Arial"/>
                <a:sym typeface="Arial"/>
              </a:rPr>
              <a:t>¿QUÉ MEDIDAS DE TRANSPARENCIA SE HAN APLICADO?</a:t>
            </a:r>
            <a:endParaRPr b="1" i="0" sz="2400" u="none" cap="none" strike="noStrike">
              <a:solidFill>
                <a:srgbClr val="1F3864"/>
              </a:solidFill>
              <a:latin typeface="Arial"/>
              <a:ea typeface="Arial"/>
              <a:cs typeface="Arial"/>
              <a:sym typeface="Arial"/>
            </a:endParaRPr>
          </a:p>
        </p:txBody>
      </p:sp>
      <p:pic>
        <p:nvPicPr>
          <p:cNvPr descr="Iconos de Transparencia - 450 iconos vectoriales gratis" id="282" name="Google Shape;282;p45"/>
          <p:cNvPicPr preferRelativeResize="0"/>
          <p:nvPr/>
        </p:nvPicPr>
        <p:blipFill rotWithShape="1">
          <a:blip r:embed="rId4">
            <a:alphaModFix/>
          </a:blip>
          <a:srcRect b="0" l="0" r="0" t="0"/>
          <a:stretch/>
        </p:blipFill>
        <p:spPr>
          <a:xfrm>
            <a:off x="309654" y="165777"/>
            <a:ext cx="1471205" cy="1471206"/>
          </a:xfrm>
          <a:prstGeom prst="rect">
            <a:avLst/>
          </a:prstGeom>
          <a:noFill/>
          <a:ln>
            <a:noFill/>
          </a:ln>
        </p:spPr>
      </p:pic>
      <p:sp>
        <p:nvSpPr>
          <p:cNvPr id="283" name="Google Shape;283;p45"/>
          <p:cNvSpPr txBox="1"/>
          <p:nvPr/>
        </p:nvSpPr>
        <p:spPr>
          <a:xfrm>
            <a:off x="661346" y="1933389"/>
            <a:ext cx="6640273" cy="3853542"/>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0" i="0" lang="es-GT" sz="1800" u="none" cap="none" strike="noStrike">
                <a:solidFill>
                  <a:schemeClr val="dk1"/>
                </a:solidFill>
                <a:latin typeface="Arial"/>
                <a:ea typeface="Arial"/>
                <a:cs typeface="Arial"/>
                <a:sym typeface="Arial"/>
              </a:rPr>
              <a:t>Para garantizar el uso adecuado del dinero público y el avance en el cumplimiento de los objetivos de Estado, la Secretaría de Bienestar Social de la Presidencia de la República ha adoptado como medidas de transparencia: Implementación  de Normativas Internas (Manuales y Reglamentos) en los cuales se da a conocer la metodología de ejecución de los Recursos Financieros asignados, así como capacitaciones en el manejo y transparencia del presupuesto vigente.</a:t>
            </a:r>
            <a:endParaRPr b="0" i="0" sz="1800" u="none" cap="none" strike="noStrike">
              <a:solidFill>
                <a:srgbClr val="1F3864"/>
              </a:solidFill>
              <a:latin typeface="Arial"/>
              <a:ea typeface="Arial"/>
              <a:cs typeface="Arial"/>
              <a:sym typeface="Arial"/>
            </a:endParaRPr>
          </a:p>
        </p:txBody>
      </p:sp>
      <p:sp>
        <p:nvSpPr>
          <p:cNvPr id="284" name="Google Shape;284;p45"/>
          <p:cNvSpPr txBox="1"/>
          <p:nvPr/>
        </p:nvSpPr>
        <p:spPr>
          <a:xfrm>
            <a:off x="7552279" y="2086247"/>
            <a:ext cx="4204803" cy="3347356"/>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s-GT" sz="1600" u="none" cap="none" strike="noStrike">
                <a:solidFill>
                  <a:schemeClr val="dk1"/>
                </a:solidFill>
                <a:latin typeface="Arial"/>
                <a:ea typeface="Arial"/>
                <a:cs typeface="Arial"/>
                <a:sym typeface="Arial"/>
              </a:rPr>
              <a:t>Se tiene previsto aplicar nuevas medidas de transparencia como: Trasladar a cada Subsecretaría y Unidades Administrativas y de apoyo, la disponibilidad presupuestaria para el segundo cuatrimestre, con el objetivo de coordinar las actividades y toma de decisiones, y fortalecer la transparencia a través de la adecuada implementación del SINACIG de la CGC.</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46"/>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46"/>
          <p:cNvSpPr/>
          <p:nvPr/>
        </p:nvSpPr>
        <p:spPr>
          <a:xfrm>
            <a:off x="4890382" y="3275112"/>
            <a:ext cx="241123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s-GT" sz="1400" u="none" cap="none" strike="noStrike">
                <a:solidFill>
                  <a:schemeClr val="lt1"/>
                </a:solidFill>
                <a:latin typeface="Arial"/>
                <a:ea typeface="Arial"/>
                <a:cs typeface="Arial"/>
                <a:sym typeface="Arial"/>
              </a:rPr>
              <a:t>RENDICIÓN DE CUENTAS</a:t>
            </a:r>
            <a:endParaRPr/>
          </a:p>
        </p:txBody>
      </p:sp>
      <p:pic>
        <p:nvPicPr>
          <p:cNvPr descr="Icono-Comprensión-Desafio Neurolectura | Desafío Neurolectura" id="291" name="Google Shape;291;p46"/>
          <p:cNvPicPr preferRelativeResize="0"/>
          <p:nvPr/>
        </p:nvPicPr>
        <p:blipFill rotWithShape="1">
          <a:blip r:embed="rId4">
            <a:alphaModFix/>
          </a:blip>
          <a:srcRect b="0" l="0" r="0" t="0"/>
          <a:stretch/>
        </p:blipFill>
        <p:spPr>
          <a:xfrm>
            <a:off x="154406" y="133797"/>
            <a:ext cx="1796960" cy="1814841"/>
          </a:xfrm>
          <a:prstGeom prst="rect">
            <a:avLst/>
          </a:prstGeom>
          <a:noFill/>
          <a:ln>
            <a:noFill/>
          </a:ln>
        </p:spPr>
      </p:pic>
      <p:sp>
        <p:nvSpPr>
          <p:cNvPr id="292" name="Google Shape;292;p46"/>
          <p:cNvSpPr txBox="1"/>
          <p:nvPr/>
        </p:nvSpPr>
        <p:spPr>
          <a:xfrm>
            <a:off x="1964293" y="886048"/>
            <a:ext cx="9788436"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52499" lnSpcReduction="20000"/>
          </a:bodyPr>
          <a:lstStyle/>
          <a:p>
            <a:pPr indent="0" lvl="0" marL="0" marR="0" rtl="0" algn="l">
              <a:lnSpc>
                <a:spcPct val="90000"/>
              </a:lnSpc>
              <a:spcBef>
                <a:spcPts val="0"/>
              </a:spcBef>
              <a:spcAft>
                <a:spcPts val="0"/>
              </a:spcAft>
              <a:buClr>
                <a:schemeClr val="dk1"/>
              </a:buClr>
              <a:buSzPct val="77922"/>
              <a:buFont typeface="Calibri"/>
              <a:buNone/>
            </a:pPr>
            <a:r>
              <a:rPr b="0" i="0" lang="es-GT" sz="4400" u="none" cap="none" strike="noStrike">
                <a:solidFill>
                  <a:schemeClr val="dk1"/>
                </a:solidFill>
                <a:latin typeface="Arial"/>
                <a:ea typeface="Arial"/>
                <a:cs typeface="Arial"/>
                <a:sym typeface="Arial"/>
              </a:rPr>
              <a:t>¿</a:t>
            </a:r>
            <a:r>
              <a:rPr b="1" i="0" lang="es-GT" sz="4400" u="none" cap="none" strike="noStrike">
                <a:solidFill>
                  <a:schemeClr val="dk1"/>
                </a:solidFill>
                <a:latin typeface="Arial"/>
                <a:ea typeface="Arial"/>
                <a:cs typeface="Arial"/>
                <a:sym typeface="Arial"/>
              </a:rPr>
              <a:t>QUÉ DESAFÍOS INSTITUCIONALES SE ESPERAN DURANTE 2022?</a:t>
            </a:r>
            <a:br>
              <a:rPr b="1" i="0" lang="es-GT" sz="4400" u="none" cap="none" strike="noStrike">
                <a:solidFill>
                  <a:schemeClr val="dk1"/>
                </a:solidFill>
                <a:latin typeface="Arial"/>
                <a:ea typeface="Arial"/>
                <a:cs typeface="Arial"/>
                <a:sym typeface="Arial"/>
              </a:rPr>
            </a:br>
            <a:br>
              <a:rPr b="1"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sp>
        <p:nvSpPr>
          <p:cNvPr id="293" name="Google Shape;293;p46"/>
          <p:cNvSpPr txBox="1"/>
          <p:nvPr/>
        </p:nvSpPr>
        <p:spPr>
          <a:xfrm>
            <a:off x="1052886" y="1931077"/>
            <a:ext cx="10465485" cy="4389337"/>
          </a:xfrm>
          <a:prstGeom prst="rect">
            <a:avLst/>
          </a:prstGeom>
          <a:noFill/>
          <a:ln>
            <a:noFill/>
          </a:ln>
          <a:effectLst>
            <a:outerShdw blurRad="50800" sx="1000" rotWithShape="0" algn="ctr" dir="5400000" dist="50800" sy="1000">
              <a:srgbClr val="000000"/>
            </a:outerShdw>
          </a:effectLst>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000000"/>
              </a:buClr>
              <a:buSzPts val="1800"/>
              <a:buFont typeface="Arial"/>
              <a:buNone/>
            </a:pPr>
            <a:r>
              <a:rPr b="0" i="0" lang="es-GT" sz="1800" u="none" cap="none" strike="noStrike">
                <a:solidFill>
                  <a:schemeClr val="dk1"/>
                </a:solidFill>
                <a:latin typeface="Arial"/>
                <a:ea typeface="Arial"/>
                <a:cs typeface="Arial"/>
                <a:sym typeface="Arial"/>
              </a:rPr>
              <a:t>Los </a:t>
            </a:r>
            <a:r>
              <a:rPr b="1" i="0" lang="es-GT" sz="1800" u="none" cap="none" strike="noStrike">
                <a:solidFill>
                  <a:schemeClr val="dk1"/>
                </a:solidFill>
                <a:latin typeface="Arial"/>
                <a:ea typeface="Arial"/>
                <a:cs typeface="Arial"/>
                <a:sym typeface="Arial"/>
              </a:rPr>
              <a:t>principales desafíos </a:t>
            </a:r>
            <a:r>
              <a:rPr b="0" i="0" lang="es-GT" sz="1800" u="none" cap="none" strike="noStrike">
                <a:solidFill>
                  <a:schemeClr val="dk1"/>
                </a:solidFill>
                <a:latin typeface="Arial"/>
                <a:ea typeface="Arial"/>
                <a:cs typeface="Arial"/>
                <a:sym typeface="Arial"/>
              </a:rPr>
              <a:t>de la Secretaría de Bienestar Social en cuanto al uso de los recursos públicos y el cumplimiento de los planes nacionales son:</a:t>
            </a:r>
            <a:endParaRPr/>
          </a:p>
          <a:p>
            <a:pPr indent="0" lvl="0" marL="0" marR="0" rtl="0" algn="just">
              <a:lnSpc>
                <a:spcPct val="114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14000"/>
              </a:lnSpc>
              <a:spcBef>
                <a:spcPts val="0"/>
              </a:spcBef>
              <a:spcAft>
                <a:spcPts val="0"/>
              </a:spcAft>
              <a:buClr>
                <a:srgbClr val="000000"/>
              </a:buClr>
              <a:buSzPts val="1800"/>
              <a:buFont typeface="Arial"/>
              <a:buChar char="•"/>
            </a:pPr>
            <a:r>
              <a:rPr b="0" i="0" lang="es-GT" sz="1800" u="none" cap="none" strike="noStrike">
                <a:solidFill>
                  <a:schemeClr val="dk1"/>
                </a:solidFill>
                <a:latin typeface="Arial"/>
                <a:ea typeface="Arial"/>
                <a:cs typeface="Arial"/>
                <a:sym typeface="Arial"/>
              </a:rPr>
              <a:t>Continuidad de la prestación de los servicios presenciales de atención integral, protección especial, reinserción de los adolescentes en conflicto con la Ley Penal y desconcentración de servicios en el Marco de la  Pandemia COVID-19.</a:t>
            </a:r>
            <a:endParaRPr/>
          </a:p>
          <a:p>
            <a:pPr indent="0" lvl="0" marL="0" marR="0" rtl="0" algn="just">
              <a:lnSpc>
                <a:spcPct val="114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285750" lvl="0" marL="285750" marR="0" rtl="0" algn="just">
              <a:lnSpc>
                <a:spcPct val="114000"/>
              </a:lnSpc>
              <a:spcBef>
                <a:spcPts val="0"/>
              </a:spcBef>
              <a:spcAft>
                <a:spcPts val="0"/>
              </a:spcAft>
              <a:buClr>
                <a:srgbClr val="000000"/>
              </a:buClr>
              <a:buSzPts val="1800"/>
              <a:buFont typeface="Arial"/>
              <a:buChar char="•"/>
            </a:pPr>
            <a:r>
              <a:rPr b="0" i="0" lang="es-GT" sz="1800" u="none" cap="none" strike="noStrike">
                <a:solidFill>
                  <a:schemeClr val="dk1"/>
                </a:solidFill>
                <a:latin typeface="Arial"/>
                <a:ea typeface="Arial"/>
                <a:cs typeface="Arial"/>
                <a:sym typeface="Arial"/>
              </a:rPr>
              <a:t>Optimización de los recursos institucionales ante el incremento de niñez y adolescencia bajo una medida de protección, reinserción, migrante no acompañada y en tránsito.</a:t>
            </a:r>
            <a:endParaRPr/>
          </a:p>
          <a:p>
            <a:pPr indent="-209550" lvl="0" marL="285750" marR="0" rtl="0" algn="just">
              <a:lnSpc>
                <a:spcPct val="114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285750" lvl="0" marL="285750" marR="0" rtl="0" algn="just">
              <a:lnSpc>
                <a:spcPct val="114000"/>
              </a:lnSpc>
              <a:spcBef>
                <a:spcPts val="0"/>
              </a:spcBef>
              <a:spcAft>
                <a:spcPts val="0"/>
              </a:spcAft>
              <a:buClr>
                <a:srgbClr val="000000"/>
              </a:buClr>
              <a:buSzPts val="1800"/>
              <a:buFont typeface="Arial"/>
              <a:buChar char="•"/>
            </a:pPr>
            <a:r>
              <a:rPr b="0" i="0" lang="es-GT" sz="1800" u="none" cap="none" strike="noStrike">
                <a:solidFill>
                  <a:schemeClr val="dk1"/>
                </a:solidFill>
                <a:latin typeface="Arial"/>
                <a:ea typeface="Arial"/>
                <a:cs typeface="Arial"/>
                <a:sym typeface="Arial"/>
              </a:rPr>
              <a:t>Apertura y funcionamiento de los Centros de Atención Integral y los Centros de Educación Especial para Niñez y Adolescencia con Discapacidad.</a:t>
            </a:r>
            <a:endParaRPr/>
          </a:p>
          <a:p>
            <a:pPr indent="-196850" lvl="0" marL="285750" marR="0" rtl="0" algn="just">
              <a:lnSpc>
                <a:spcPct val="114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just">
              <a:lnSpc>
                <a:spcPct val="114000"/>
              </a:lnSpc>
              <a:spcBef>
                <a:spcPts val="0"/>
              </a:spcBef>
              <a:spcAft>
                <a:spcPts val="0"/>
              </a:spcAft>
              <a:buClr>
                <a:srgbClr val="000000"/>
              </a:buClr>
              <a:buSzPts val="1800"/>
              <a:buFont typeface="Arial"/>
              <a:buChar char="•"/>
            </a:pPr>
            <a:r>
              <a:rPr b="0" i="0" lang="es-GT" sz="1800" u="none" cap="none" strike="noStrike">
                <a:solidFill>
                  <a:schemeClr val="dk1"/>
                </a:solidFill>
                <a:latin typeface="Arial"/>
                <a:ea typeface="Arial"/>
                <a:cs typeface="Arial"/>
                <a:sym typeface="Arial"/>
              </a:rPr>
              <a:t>Contribuyendo al Plan Nacional de Desarrollo K’atun: nuestra Guatemala 2032; Ejes: Estado como garante de los Derechos Humanos y conductor del Desarrollo y Bienestar para la Gente.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8"/>
          <p:cNvSpPr txBox="1"/>
          <p:nvPr/>
        </p:nvSpPr>
        <p:spPr>
          <a:xfrm>
            <a:off x="6735510" y="5810914"/>
            <a:ext cx="4736054"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GT" sz="1400" u="none" cap="none" strike="noStrike">
                <a:solidFill>
                  <a:schemeClr val="lt1"/>
                </a:solidFill>
                <a:latin typeface="Montserrat ExtraBold"/>
                <a:ea typeface="Montserrat ExtraBold"/>
                <a:cs typeface="Montserrat ExtraBold"/>
                <a:sym typeface="Montserrat ExtraBold"/>
              </a:rPr>
              <a:t>Comisión Presidencial Contra la Corrupción</a:t>
            </a:r>
            <a:endParaRPr b="0" i="0" sz="1400" u="none" cap="none" strike="noStrike">
              <a:solidFill>
                <a:srgbClr val="000000"/>
              </a:solidFill>
              <a:latin typeface="Arial"/>
              <a:ea typeface="Arial"/>
              <a:cs typeface="Arial"/>
              <a:sym typeface="Arial"/>
            </a:endParaRPr>
          </a:p>
        </p:txBody>
      </p:sp>
      <p:sp>
        <p:nvSpPr>
          <p:cNvPr id="299" name="Google Shape;299;p8"/>
          <p:cNvSpPr txBox="1"/>
          <p:nvPr/>
        </p:nvSpPr>
        <p:spPr>
          <a:xfrm>
            <a:off x="6313502" y="420699"/>
            <a:ext cx="161953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es-GT" sz="800" u="none" cap="none" strike="noStrike">
                <a:solidFill>
                  <a:srgbClr val="003353"/>
                </a:solidFill>
                <a:latin typeface="Montserrat"/>
                <a:ea typeface="Montserrat"/>
                <a:cs typeface="Montserrat"/>
                <a:sym typeface="Montserrat"/>
              </a:rPr>
              <a:t>COMISIÓN PRESIDENCIAL CONTRA LA CORRUPCIÓN</a:t>
            </a:r>
            <a:endParaRPr b="0" i="0" sz="1200" u="none" cap="none" strike="noStrike">
              <a:solidFill>
                <a:srgbClr val="000000"/>
              </a:solidFill>
              <a:latin typeface="Arial"/>
              <a:ea typeface="Arial"/>
              <a:cs typeface="Arial"/>
              <a:sym typeface="Arial"/>
            </a:endParaRPr>
          </a:p>
        </p:txBody>
      </p:sp>
      <p:pic>
        <p:nvPicPr>
          <p:cNvPr id="300" name="Google Shape;300;p8"/>
          <p:cNvPicPr preferRelativeResize="0"/>
          <p:nvPr/>
        </p:nvPicPr>
        <p:blipFill rotWithShape="1">
          <a:blip r:embed="rId4">
            <a:alphaModFix/>
          </a:blip>
          <a:srcRect b="0" l="0" r="0" t="0"/>
          <a:stretch/>
        </p:blipFill>
        <p:spPr>
          <a:xfrm>
            <a:off x="3439984" y="5768038"/>
            <a:ext cx="3392503" cy="3935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3"/>
          <p:cNvSpPr txBox="1"/>
          <p:nvPr>
            <p:ph type="title"/>
          </p:nvPr>
        </p:nvSpPr>
        <p:spPr>
          <a:xfrm>
            <a:off x="668727" y="654388"/>
            <a:ext cx="8515158" cy="71553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400">
                <a:latin typeface="Arial"/>
                <a:ea typeface="Arial"/>
                <a:cs typeface="Arial"/>
                <a:sym typeface="Arial"/>
              </a:rPr>
              <a:t>PRINCIPAL OBJETIVO DE LA SECRETARIA DE BIENESTAR SOCIAL DE LA PRESIDENCIA DE LA REPÚBLICA</a:t>
            </a:r>
            <a:endParaRPr b="1" sz="2400">
              <a:solidFill>
                <a:srgbClr val="003353"/>
              </a:solidFill>
              <a:latin typeface="Montserrat"/>
              <a:ea typeface="Montserrat"/>
              <a:cs typeface="Montserrat"/>
              <a:sym typeface="Montserrat"/>
            </a:endParaRPr>
          </a:p>
        </p:txBody>
      </p:sp>
      <p:sp>
        <p:nvSpPr>
          <p:cNvPr id="97" name="Google Shape;97;p23"/>
          <p:cNvSpPr txBox="1"/>
          <p:nvPr/>
        </p:nvSpPr>
        <p:spPr>
          <a:xfrm>
            <a:off x="668727" y="1986315"/>
            <a:ext cx="10646230" cy="2733870"/>
          </a:xfrm>
          <a:prstGeom prst="rect">
            <a:avLst/>
          </a:prstGeom>
          <a:noFill/>
          <a:ln>
            <a:noFill/>
          </a:ln>
        </p:spPr>
        <p:txBody>
          <a:bodyPr anchorCtr="0" anchor="t" bIns="45700" lIns="91425" spcFirstLastPara="1" rIns="91425" wrap="square" tIns="45700">
            <a:normAutofit/>
          </a:bodyPr>
          <a:lstStyle/>
          <a:p>
            <a:pPr indent="0" lvl="1" marL="457200" marR="0" rtl="0" algn="just">
              <a:lnSpc>
                <a:spcPct val="110000"/>
              </a:lnSpc>
              <a:spcBef>
                <a:spcPts val="0"/>
              </a:spcBef>
              <a:spcAft>
                <a:spcPts val="0"/>
              </a:spcAft>
              <a:buClr>
                <a:srgbClr val="000000"/>
              </a:buClr>
              <a:buSzPts val="2600"/>
              <a:buFont typeface="Arial"/>
              <a:buNone/>
            </a:pPr>
            <a:r>
              <a:rPr b="0" i="0" lang="es-GT" sz="2600" u="none" cap="none" strike="noStrike">
                <a:solidFill>
                  <a:schemeClr val="dk1"/>
                </a:solidFill>
                <a:latin typeface="Arial"/>
                <a:ea typeface="Arial"/>
                <a:cs typeface="Arial"/>
                <a:sym typeface="Arial"/>
              </a:rPr>
              <a:t>La Secretaría de Bienestar Social de la Presidencia de la República, tiene como finalidad coadyuvar en la protección integral y especial de la niñez y adolescencia en su entorno familiar, mediante la restitución y el goce de sus derechos, asimismo contribuye en la reinserción de los adolescentes en conflicto con la Ley Penal, a través de sus programas y servicios.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grpSp>
        <p:nvGrpSpPr>
          <p:cNvPr id="102" name="Google Shape;102;p24"/>
          <p:cNvGrpSpPr/>
          <p:nvPr/>
        </p:nvGrpSpPr>
        <p:grpSpPr>
          <a:xfrm>
            <a:off x="0" y="1714"/>
            <a:ext cx="12192000" cy="6856286"/>
            <a:chOff x="0" y="1714"/>
            <a:chExt cx="12192000" cy="6856286"/>
          </a:xfrm>
        </p:grpSpPr>
        <p:pic>
          <p:nvPicPr>
            <p:cNvPr id="103" name="Google Shape;103;p24"/>
            <p:cNvPicPr preferRelativeResize="0"/>
            <p:nvPr/>
          </p:nvPicPr>
          <p:blipFill rotWithShape="1">
            <a:blip r:embed="rId4">
              <a:alphaModFix/>
            </a:blip>
            <a:srcRect b="0" l="0" r="0" t="0"/>
            <a:stretch/>
          </p:blipFill>
          <p:spPr>
            <a:xfrm>
              <a:off x="0" y="1714"/>
              <a:ext cx="12192000" cy="6856286"/>
            </a:xfrm>
            <a:prstGeom prst="rect">
              <a:avLst/>
            </a:prstGeom>
            <a:noFill/>
            <a:ln>
              <a:noFill/>
            </a:ln>
          </p:spPr>
        </p:pic>
        <p:sp>
          <p:nvSpPr>
            <p:cNvPr id="104" name="Google Shape;104;p24"/>
            <p:cNvSpPr txBox="1"/>
            <p:nvPr/>
          </p:nvSpPr>
          <p:spPr>
            <a:xfrm>
              <a:off x="229381" y="456657"/>
              <a:ext cx="11639889" cy="61324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000"/>
                <a:buFont typeface="Arial"/>
                <a:buNone/>
              </a:pPr>
              <a:r>
                <a:rPr b="1" i="0" lang="es-GT" sz="4000" u="none" cap="none" strike="noStrike">
                  <a:solidFill>
                    <a:schemeClr val="lt1"/>
                  </a:solidFill>
                  <a:latin typeface="Arial"/>
                  <a:ea typeface="Arial"/>
                  <a:cs typeface="Arial"/>
                  <a:sym typeface="Arial"/>
                </a:rPr>
                <a:t>RENDICIÓN DE CUENTAS</a:t>
              </a:r>
              <a:br>
                <a:rPr b="1" i="0" lang="es-GT" sz="4000" u="none" cap="none" strike="noStrike">
                  <a:solidFill>
                    <a:schemeClr val="lt1"/>
                  </a:solidFill>
                  <a:latin typeface="Arial"/>
                  <a:ea typeface="Arial"/>
                  <a:cs typeface="Arial"/>
                  <a:sym typeface="Arial"/>
                </a:rPr>
              </a:br>
              <a:r>
                <a:rPr b="1" i="0" lang="es-GT" sz="4000" u="none" cap="none" strike="noStrike">
                  <a:solidFill>
                    <a:schemeClr val="lt1"/>
                  </a:solidFill>
                  <a:latin typeface="Arial"/>
                  <a:ea typeface="Arial"/>
                  <a:cs typeface="Arial"/>
                  <a:sym typeface="Arial"/>
                </a:rPr>
                <a:t>PRIMER CUATRIMESTRE 2022</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400"/>
                <a:buFont typeface="Arial"/>
                <a:buNone/>
              </a:pPr>
              <a:r>
                <a:rPr b="1" i="0" lang="es-GT" sz="4400" u="none" cap="none" strike="noStrike">
                  <a:solidFill>
                    <a:srgbClr val="A09185"/>
                  </a:solidFill>
                  <a:latin typeface="Arial"/>
                  <a:ea typeface="Arial"/>
                  <a:cs typeface="Arial"/>
                  <a:sym typeface="Arial"/>
                </a:rPr>
                <a:t>PARTE GENERAL</a:t>
              </a:r>
              <a:endParaRPr/>
            </a:p>
            <a:p>
              <a:pPr indent="0" lvl="0" marL="0" marR="0" rtl="0" algn="r">
                <a:lnSpc>
                  <a:spcPct val="90000"/>
                </a:lnSpc>
                <a:spcBef>
                  <a:spcPts val="0"/>
                </a:spcBef>
                <a:spcAft>
                  <a:spcPts val="0"/>
                </a:spcAft>
                <a:buClr>
                  <a:srgbClr val="000000"/>
                </a:buClr>
                <a:buSzPts val="3200"/>
                <a:buFont typeface="Arial"/>
                <a:buNone/>
              </a:pPr>
              <a:r>
                <a:t/>
              </a:r>
              <a:endParaRPr b="1" i="0" sz="3200" u="none" cap="none" strike="noStrike">
                <a:solidFill>
                  <a:srgbClr val="00B0F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5"/>
          <p:cNvSpPr txBox="1"/>
          <p:nvPr>
            <p:ph type="title"/>
          </p:nvPr>
        </p:nvSpPr>
        <p:spPr>
          <a:xfrm>
            <a:off x="1235242" y="835606"/>
            <a:ext cx="8673737" cy="5470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800">
                <a:latin typeface="Arial"/>
                <a:ea typeface="Arial"/>
                <a:cs typeface="Arial"/>
                <a:sym typeface="Arial"/>
              </a:rPr>
              <a:t>CIFRAS GENERALES DEL PRESUPUESTO AL PRIMER CUATRIMESTRE 2022</a:t>
            </a:r>
            <a:endParaRPr/>
          </a:p>
        </p:txBody>
      </p:sp>
      <p:sp>
        <p:nvSpPr>
          <p:cNvPr id="110" name="Google Shape;110;p25"/>
          <p:cNvSpPr txBox="1"/>
          <p:nvPr/>
        </p:nvSpPr>
        <p:spPr>
          <a:xfrm>
            <a:off x="818605" y="1822262"/>
            <a:ext cx="4585065" cy="461417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10000"/>
              </a:lnSpc>
              <a:spcBef>
                <a:spcPts val="1000"/>
              </a:spcBef>
              <a:spcAft>
                <a:spcPts val="0"/>
              </a:spcAft>
              <a:buClr>
                <a:schemeClr val="dk1"/>
              </a:buClr>
              <a:buSzPct val="69498"/>
              <a:buFont typeface="Arial"/>
              <a:buNone/>
            </a:pPr>
            <a:r>
              <a:t/>
            </a:r>
            <a:endParaRPr b="1" i="0" sz="28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rPr b="0" i="0" lang="es-GT" sz="2400" u="none" cap="none" strike="noStrike">
                <a:solidFill>
                  <a:schemeClr val="dk1"/>
                </a:solidFill>
                <a:latin typeface="Arial"/>
                <a:ea typeface="Arial"/>
                <a:cs typeface="Arial"/>
                <a:sym typeface="Arial"/>
              </a:rPr>
              <a:t>Presupuesto vigente </a:t>
            </a:r>
            <a:r>
              <a:rPr b="1" i="0" lang="es-GT" sz="2400" u="none" cap="none" strike="noStrike">
                <a:solidFill>
                  <a:schemeClr val="dk1"/>
                </a:solidFill>
                <a:latin typeface="Arial"/>
                <a:ea typeface="Arial"/>
                <a:cs typeface="Arial"/>
                <a:sym typeface="Arial"/>
              </a:rPr>
              <a:t>total:</a:t>
            </a:r>
            <a:endParaRPr/>
          </a:p>
          <a:p>
            <a:pPr indent="0" lvl="1" marL="457200" marR="0" rtl="0" algn="l">
              <a:lnSpc>
                <a:spcPct val="110000"/>
              </a:lnSpc>
              <a:spcBef>
                <a:spcPts val="500"/>
              </a:spcBef>
              <a:spcAft>
                <a:spcPts val="0"/>
              </a:spcAft>
              <a:buClr>
                <a:schemeClr val="dk1"/>
              </a:buClr>
              <a:buSzPct val="81081"/>
              <a:buFont typeface="Arial"/>
              <a:buNone/>
            </a:pPr>
            <a:r>
              <a:t/>
            </a:r>
            <a:endParaRPr b="1" i="0" sz="24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rPr b="1" i="0" lang="es-GT" sz="2400" u="none" cap="none" strike="noStrike">
                <a:solidFill>
                  <a:schemeClr val="dk1"/>
                </a:solidFill>
                <a:latin typeface="Arial"/>
                <a:ea typeface="Arial"/>
                <a:cs typeface="Arial"/>
                <a:sym typeface="Arial"/>
              </a:rPr>
              <a:t> </a:t>
            </a:r>
            <a:endParaRPr/>
          </a:p>
          <a:p>
            <a:pPr indent="0" lvl="1" marL="457200" marR="0" rtl="0" algn="l">
              <a:lnSpc>
                <a:spcPct val="110000"/>
              </a:lnSpc>
              <a:spcBef>
                <a:spcPts val="500"/>
              </a:spcBef>
              <a:spcAft>
                <a:spcPts val="0"/>
              </a:spcAft>
              <a:buClr>
                <a:schemeClr val="dk1"/>
              </a:buClr>
              <a:buSzPct val="81081"/>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rPr b="0" i="0" lang="es-GT" sz="2400" u="none" cap="none" strike="noStrike">
                <a:solidFill>
                  <a:schemeClr val="dk1"/>
                </a:solidFill>
                <a:latin typeface="Arial"/>
                <a:ea typeface="Arial"/>
                <a:cs typeface="Arial"/>
                <a:sym typeface="Arial"/>
              </a:rPr>
              <a:t>Presupuesto </a:t>
            </a:r>
            <a:r>
              <a:rPr b="1" i="0" lang="es-GT" sz="2400" u="none" cap="none" strike="noStrike">
                <a:solidFill>
                  <a:schemeClr val="dk1"/>
                </a:solidFill>
                <a:latin typeface="Arial"/>
                <a:ea typeface="Arial"/>
                <a:cs typeface="Arial"/>
                <a:sym typeface="Arial"/>
              </a:rPr>
              <a:t>ejecutado</a:t>
            </a:r>
            <a:r>
              <a:rPr b="0" i="0" lang="es-GT" sz="2400" u="none" cap="none" strike="noStrike">
                <a:solidFill>
                  <a:schemeClr val="dk1"/>
                </a:solidFill>
                <a:latin typeface="Arial"/>
                <a:ea typeface="Arial"/>
                <a:cs typeface="Arial"/>
                <a:sym typeface="Arial"/>
              </a:rPr>
              <a:t> (utilizado):</a:t>
            </a:r>
            <a:br>
              <a:rPr b="0" i="0" lang="es-GT"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lnSpc>
                <a:spcPct val="110000"/>
              </a:lnSpc>
              <a:spcBef>
                <a:spcPts val="500"/>
              </a:spcBef>
              <a:spcAft>
                <a:spcPts val="0"/>
              </a:spcAft>
              <a:buClr>
                <a:schemeClr val="dk1"/>
              </a:buClr>
              <a:buSzPct val="81081"/>
              <a:buFont typeface="Arial"/>
              <a:buNone/>
            </a:pPr>
            <a:r>
              <a:rPr b="1" i="0" lang="es-GT" sz="2400" u="none" cap="none" strike="noStrike">
                <a:solidFill>
                  <a:schemeClr val="dk1"/>
                </a:solidFill>
                <a:latin typeface="Arial"/>
                <a:ea typeface="Arial"/>
                <a:cs typeface="Arial"/>
                <a:sym typeface="Arial"/>
              </a:rPr>
              <a:t>Saldo por ejecutar:</a:t>
            </a:r>
            <a:br>
              <a:rPr b="0" i="0" lang="es-GT" sz="2400" u="none" cap="none" strike="noStrike">
                <a:solidFill>
                  <a:schemeClr val="dk1"/>
                </a:solidFill>
                <a:latin typeface="Arial"/>
                <a:ea typeface="Arial"/>
                <a:cs typeface="Arial"/>
                <a:sym typeface="Arial"/>
              </a:rPr>
            </a:br>
            <a:endParaRPr b="1" i="0" sz="4000" u="none" cap="none" strike="noStrike">
              <a:solidFill>
                <a:srgbClr val="0070C0"/>
              </a:solidFill>
              <a:latin typeface="Arial"/>
              <a:ea typeface="Arial"/>
              <a:cs typeface="Arial"/>
              <a:sym typeface="Arial"/>
            </a:endParaRPr>
          </a:p>
          <a:p>
            <a:pPr indent="-228600" lvl="1" marL="914400" marR="0" rtl="0" algn="l">
              <a:lnSpc>
                <a:spcPct val="110000"/>
              </a:lnSpc>
              <a:spcBef>
                <a:spcPts val="500"/>
              </a:spcBef>
              <a:spcAft>
                <a:spcPts val="0"/>
              </a:spcAft>
              <a:buClr>
                <a:schemeClr val="dk1"/>
              </a:buClr>
              <a:buSzPct val="81081"/>
              <a:buFont typeface="Arial"/>
              <a:buNone/>
            </a:pPr>
            <a:r>
              <a:t/>
            </a:r>
            <a:endParaRPr b="0" i="0" sz="2400" u="none" cap="none" strike="noStrike">
              <a:solidFill>
                <a:schemeClr val="dk1"/>
              </a:solidFill>
              <a:latin typeface="Arial"/>
              <a:ea typeface="Arial"/>
              <a:cs typeface="Arial"/>
              <a:sym typeface="Arial"/>
            </a:endParaRPr>
          </a:p>
        </p:txBody>
      </p:sp>
      <p:grpSp>
        <p:nvGrpSpPr>
          <p:cNvPr id="111" name="Google Shape;111;p25"/>
          <p:cNvGrpSpPr/>
          <p:nvPr/>
        </p:nvGrpSpPr>
        <p:grpSpPr>
          <a:xfrm>
            <a:off x="4335357" y="1773308"/>
            <a:ext cx="5972469" cy="4424231"/>
            <a:chOff x="4335357" y="1773308"/>
            <a:chExt cx="5972469" cy="4424231"/>
          </a:xfrm>
        </p:grpSpPr>
        <p:sp>
          <p:nvSpPr>
            <p:cNvPr id="112" name="Google Shape;112;p25"/>
            <p:cNvSpPr txBox="1"/>
            <p:nvPr/>
          </p:nvSpPr>
          <p:spPr>
            <a:xfrm>
              <a:off x="4335357" y="1773308"/>
              <a:ext cx="5969726" cy="154141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500"/>
                <a:buFont typeface="Arial"/>
                <a:buNone/>
              </a:pPr>
              <a:r>
                <a:rPr b="1" i="0" lang="es-GT" sz="4500" u="none" cap="none" strike="noStrike">
                  <a:solidFill>
                    <a:srgbClr val="747F92"/>
                  </a:solidFill>
                  <a:latin typeface="Arial"/>
                  <a:ea typeface="Arial"/>
                  <a:cs typeface="Arial"/>
                  <a:sym typeface="Arial"/>
                </a:rPr>
                <a:t>Q. 300,000,000.00</a:t>
              </a:r>
              <a:endParaRPr b="1" i="0" sz="4500" u="none" cap="none" strike="noStrike">
                <a:solidFill>
                  <a:srgbClr val="747F92"/>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p:txBody>
        </p:sp>
        <p:sp>
          <p:nvSpPr>
            <p:cNvPr id="113" name="Google Shape;113;p25"/>
            <p:cNvSpPr txBox="1"/>
            <p:nvPr/>
          </p:nvSpPr>
          <p:spPr>
            <a:xfrm>
              <a:off x="4338100" y="3214715"/>
              <a:ext cx="5969726" cy="154141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500"/>
                <a:buFont typeface="Arial"/>
                <a:buNone/>
              </a:pPr>
              <a:r>
                <a:rPr b="1" i="0" lang="es-GT" sz="4500" u="none" cap="none" strike="noStrike">
                  <a:solidFill>
                    <a:srgbClr val="747F92"/>
                  </a:solidFill>
                  <a:latin typeface="Arial"/>
                  <a:ea typeface="Arial"/>
                  <a:cs typeface="Arial"/>
                  <a:sym typeface="Arial"/>
                </a:rPr>
                <a:t>Q. 77,738,411.38</a:t>
              </a:r>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p:txBody>
        </p:sp>
        <p:sp>
          <p:nvSpPr>
            <p:cNvPr id="114" name="Google Shape;114;p25"/>
            <p:cNvSpPr txBox="1"/>
            <p:nvPr/>
          </p:nvSpPr>
          <p:spPr>
            <a:xfrm>
              <a:off x="4338100" y="4656122"/>
              <a:ext cx="5969726" cy="154141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500"/>
                <a:buFont typeface="Arial"/>
                <a:buNone/>
              </a:pPr>
              <a:r>
                <a:rPr b="1" i="0" lang="es-GT" sz="4500" u="none" cap="none" strike="noStrike">
                  <a:solidFill>
                    <a:srgbClr val="747F92"/>
                  </a:solidFill>
                  <a:latin typeface="Arial"/>
                  <a:ea typeface="Arial"/>
                  <a:cs typeface="Arial"/>
                  <a:sym typeface="Arial"/>
                </a:rPr>
                <a:t>Q. 222,0261,588.62</a:t>
              </a:r>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a:p>
              <a:pPr indent="0" lvl="1" marL="457200" marR="0" rtl="0" algn="r">
                <a:lnSpc>
                  <a:spcPct val="100000"/>
                </a:lnSpc>
                <a:spcBef>
                  <a:spcPts val="500"/>
                </a:spcBef>
                <a:spcAft>
                  <a:spcPts val="0"/>
                </a:spcAft>
                <a:buClr>
                  <a:srgbClr val="000000"/>
                </a:buClr>
                <a:buSzPts val="4000"/>
                <a:buFont typeface="Arial"/>
                <a:buNone/>
              </a:pPr>
              <a:r>
                <a:t/>
              </a:r>
              <a:endParaRPr b="1" i="0" sz="4000" u="none" cap="none" strike="noStrike">
                <a:solidFill>
                  <a:schemeClr val="accent3"/>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6"/>
          <p:cNvSpPr txBox="1"/>
          <p:nvPr>
            <p:ph type="title"/>
          </p:nvPr>
        </p:nvSpPr>
        <p:spPr>
          <a:xfrm>
            <a:off x="1026694" y="835606"/>
            <a:ext cx="8673737" cy="5470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800">
                <a:latin typeface="Arial"/>
                <a:ea typeface="Arial"/>
                <a:cs typeface="Arial"/>
                <a:sym typeface="Arial"/>
              </a:rPr>
              <a:t>CIFRAS GENERALES DEL PRESUPUESTO AL PRIMER CUATRIMESTRE 2022</a:t>
            </a:r>
            <a:endParaRPr/>
          </a:p>
        </p:txBody>
      </p:sp>
      <p:sp>
        <p:nvSpPr>
          <p:cNvPr id="120" name="Google Shape;120;p26"/>
          <p:cNvSpPr txBox="1"/>
          <p:nvPr/>
        </p:nvSpPr>
        <p:spPr>
          <a:xfrm>
            <a:off x="3071029" y="2110408"/>
            <a:ext cx="4585065" cy="1445424"/>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1000"/>
              </a:spcBef>
              <a:spcAft>
                <a:spcPts val="0"/>
              </a:spcAft>
              <a:buClr>
                <a:schemeClr val="dk1"/>
              </a:buClr>
              <a:buSzPct val="75630"/>
              <a:buFont typeface="Arial"/>
              <a:buNone/>
            </a:pPr>
            <a:r>
              <a:t/>
            </a:r>
            <a:endParaRPr b="1" i="0" sz="28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ct val="70588"/>
              <a:buFont typeface="Arial"/>
              <a:buNone/>
            </a:pPr>
            <a:r>
              <a:rPr b="1" i="0" lang="es-GT" sz="3000" u="none" cap="none" strike="noStrike">
                <a:solidFill>
                  <a:schemeClr val="dk1"/>
                </a:solidFill>
                <a:latin typeface="Arial"/>
                <a:ea typeface="Arial"/>
                <a:cs typeface="Arial"/>
                <a:sym typeface="Arial"/>
              </a:rPr>
              <a:t>Porcentaje de ejecución</a:t>
            </a:r>
            <a:r>
              <a:rPr b="1" i="0" lang="es-GT" sz="2600" u="none" cap="none" strike="noStrike">
                <a:solidFill>
                  <a:schemeClr val="dk1"/>
                </a:solidFill>
                <a:latin typeface="Arial"/>
                <a:ea typeface="Arial"/>
                <a:cs typeface="Arial"/>
                <a:sym typeface="Arial"/>
              </a:rPr>
              <a:t>:</a:t>
            </a:r>
            <a:endParaRPr/>
          </a:p>
          <a:p>
            <a:pPr indent="0" lvl="1" marL="457200" marR="0" rtl="0" algn="l">
              <a:lnSpc>
                <a:spcPct val="90000"/>
              </a:lnSpc>
              <a:spcBef>
                <a:spcPts val="500"/>
              </a:spcBef>
              <a:spcAft>
                <a:spcPts val="0"/>
              </a:spcAft>
              <a:buClr>
                <a:schemeClr val="dk1"/>
              </a:buClr>
              <a:buSzPct val="88235"/>
              <a:buFont typeface="Arial"/>
              <a:buNone/>
            </a:pPr>
            <a:r>
              <a:t/>
            </a:r>
            <a:endParaRPr b="1" i="0" sz="24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ct val="88235"/>
              <a:buFont typeface="Arial"/>
              <a:buNone/>
            </a:pPr>
            <a:r>
              <a:rPr b="1" i="0" lang="es-GT" sz="2400" u="none" cap="none" strike="noStrike">
                <a:solidFill>
                  <a:schemeClr val="dk1"/>
                </a:solidFill>
                <a:latin typeface="Arial"/>
                <a:ea typeface="Arial"/>
                <a:cs typeface="Arial"/>
                <a:sym typeface="Arial"/>
              </a:rPr>
              <a:t> </a:t>
            </a:r>
            <a:endParaRPr/>
          </a:p>
          <a:p>
            <a:pPr indent="-228600" lvl="1" marL="914400" marR="0" rtl="0" algn="l">
              <a:lnSpc>
                <a:spcPct val="90000"/>
              </a:lnSpc>
              <a:spcBef>
                <a:spcPts val="500"/>
              </a:spcBef>
              <a:spcAft>
                <a:spcPts val="0"/>
              </a:spcAft>
              <a:buClr>
                <a:schemeClr val="dk1"/>
              </a:buClr>
              <a:buSzPct val="88235"/>
              <a:buFont typeface="Arial"/>
              <a:buNone/>
            </a:pPr>
            <a:r>
              <a:t/>
            </a:r>
            <a:endParaRPr b="0" i="0" sz="2400" u="none" cap="none" strike="noStrike">
              <a:solidFill>
                <a:schemeClr val="dk1"/>
              </a:solidFill>
              <a:latin typeface="Arial"/>
              <a:ea typeface="Arial"/>
              <a:cs typeface="Arial"/>
              <a:sym typeface="Arial"/>
            </a:endParaRPr>
          </a:p>
        </p:txBody>
      </p:sp>
      <p:sp>
        <p:nvSpPr>
          <p:cNvPr id="121" name="Google Shape;121;p26"/>
          <p:cNvSpPr txBox="1"/>
          <p:nvPr/>
        </p:nvSpPr>
        <p:spPr>
          <a:xfrm>
            <a:off x="4057913" y="3429000"/>
            <a:ext cx="2884203" cy="198401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p:txBody>
      </p:sp>
      <p:sp>
        <p:nvSpPr>
          <p:cNvPr id="122" name="Google Shape;122;p26"/>
          <p:cNvSpPr/>
          <p:nvPr/>
        </p:nvSpPr>
        <p:spPr>
          <a:xfrm>
            <a:off x="4259206" y="3367647"/>
            <a:ext cx="2895220" cy="1053362"/>
          </a:xfrm>
          <a:prstGeom prst="ellipse">
            <a:avLst/>
          </a:prstGeom>
          <a:solidFill>
            <a:srgbClr val="FEE599"/>
          </a:solidFill>
          <a:ln>
            <a:noFill/>
          </a:ln>
        </p:spPr>
        <p:txBody>
          <a:bodyPr anchorCtr="0" anchor="ctr" bIns="45700" lIns="91425" spcFirstLastPara="1" rIns="91425" wrap="square" tIns="45700">
            <a:noAutofit/>
          </a:bodyPr>
          <a:lstStyle/>
          <a:p>
            <a:pPr indent="0" lvl="1" marL="0" marR="0" rtl="0" algn="ctr">
              <a:lnSpc>
                <a:spcPct val="100000"/>
              </a:lnSpc>
              <a:spcBef>
                <a:spcPts val="0"/>
              </a:spcBef>
              <a:spcAft>
                <a:spcPts val="0"/>
              </a:spcAft>
              <a:buNone/>
            </a:pPr>
            <a:r>
              <a:t/>
            </a:r>
            <a:endParaRPr b="1" i="0" sz="1050" u="none" cap="none" strike="noStrike">
              <a:solidFill>
                <a:schemeClr val="accent3"/>
              </a:solidFill>
              <a:latin typeface="Arial"/>
              <a:ea typeface="Arial"/>
              <a:cs typeface="Arial"/>
              <a:sym typeface="Arial"/>
            </a:endParaRPr>
          </a:p>
          <a:p>
            <a:pPr indent="0" lvl="1" marL="0" marR="0" rtl="0" algn="ctr">
              <a:lnSpc>
                <a:spcPct val="100000"/>
              </a:lnSpc>
              <a:spcBef>
                <a:spcPts val="0"/>
              </a:spcBef>
              <a:spcAft>
                <a:spcPts val="0"/>
              </a:spcAft>
              <a:buNone/>
            </a:pPr>
            <a:r>
              <a:rPr b="1" i="0" lang="es-GT" sz="4000" u="none" cap="none" strike="noStrike">
                <a:solidFill>
                  <a:srgbClr val="747F92"/>
                </a:solidFill>
                <a:latin typeface="Arial"/>
                <a:ea typeface="Arial"/>
                <a:cs typeface="Arial"/>
                <a:sym typeface="Arial"/>
              </a:rPr>
              <a:t>25.91%</a:t>
            </a:r>
            <a:endParaRPr/>
          </a:p>
          <a:p>
            <a:pPr indent="0" lvl="0" marL="0" marR="0" rtl="0" algn="ctr">
              <a:lnSpc>
                <a:spcPct val="100000"/>
              </a:lnSpc>
              <a:spcBef>
                <a:spcPts val="0"/>
              </a:spcBef>
              <a:spcAft>
                <a:spcPts val="0"/>
              </a:spcAft>
              <a:buNone/>
            </a:pPr>
            <a:r>
              <a:t/>
            </a:r>
            <a:endParaRPr b="1" i="0" sz="1400" u="none" cap="none" strike="noStrike">
              <a:solidFill>
                <a:schemeClr val="accent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7"/>
          <p:cNvSpPr txBox="1"/>
          <p:nvPr/>
        </p:nvSpPr>
        <p:spPr>
          <a:xfrm>
            <a:off x="313640" y="993079"/>
            <a:ext cx="11173098" cy="1045029"/>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52499" lnSpcReduction="20000"/>
          </a:bodyPr>
          <a:lstStyle/>
          <a:p>
            <a:pPr indent="0" lvl="0" marL="0" marR="0" rtl="0" algn="l">
              <a:lnSpc>
                <a:spcPct val="90000"/>
              </a:lnSpc>
              <a:spcBef>
                <a:spcPts val="0"/>
              </a:spcBef>
              <a:spcAft>
                <a:spcPts val="0"/>
              </a:spcAft>
              <a:buClr>
                <a:schemeClr val="dk1"/>
              </a:buClr>
              <a:buSzPct val="77922"/>
              <a:buFont typeface="Calibri"/>
              <a:buNone/>
            </a:pPr>
            <a:r>
              <a:rPr b="0" i="0" lang="es-GT" sz="4400" u="none" cap="none" strike="noStrike">
                <a:solidFill>
                  <a:schemeClr val="dk1"/>
                </a:solidFill>
                <a:latin typeface="Arial"/>
                <a:ea typeface="Arial"/>
                <a:cs typeface="Arial"/>
                <a:sym typeface="Arial"/>
              </a:rPr>
              <a:t>¿</a:t>
            </a:r>
            <a:r>
              <a:rPr b="1" i="0" lang="es-GT" sz="4400" u="none" cap="none" strike="noStrike">
                <a:solidFill>
                  <a:schemeClr val="dk1"/>
                </a:solidFill>
                <a:latin typeface="Arial"/>
                <a:ea typeface="Arial"/>
                <a:cs typeface="Arial"/>
                <a:sym typeface="Arial"/>
              </a:rPr>
              <a:t>EN QUÉ UTILIZA EL DINERO LA SECRETARÍA DE BIENESTAR SOCIAL?</a:t>
            </a:r>
            <a:br>
              <a:rPr b="0" i="0" lang="es-GT" sz="4400" u="none" cap="none" strike="noStrike">
                <a:solidFill>
                  <a:schemeClr val="dk1"/>
                </a:solidFill>
                <a:latin typeface="Arial"/>
                <a:ea typeface="Arial"/>
                <a:cs typeface="Arial"/>
                <a:sym typeface="Arial"/>
              </a:rPr>
            </a:br>
            <a:br>
              <a:rPr b="0" i="0" lang="es-GT" sz="4400" u="none" cap="none" strike="noStrike">
                <a:solidFill>
                  <a:srgbClr val="1F3864"/>
                </a:solidFill>
                <a:latin typeface="Arial"/>
                <a:ea typeface="Arial"/>
                <a:cs typeface="Arial"/>
                <a:sym typeface="Arial"/>
              </a:rPr>
            </a:br>
            <a:endParaRPr b="1" i="0" sz="4000" u="none" cap="none" strike="noStrike">
              <a:solidFill>
                <a:srgbClr val="1F3864"/>
              </a:solidFill>
              <a:latin typeface="Arial"/>
              <a:ea typeface="Arial"/>
              <a:cs typeface="Arial"/>
              <a:sym typeface="Arial"/>
            </a:endParaRPr>
          </a:p>
        </p:txBody>
      </p:sp>
      <p:sp>
        <p:nvSpPr>
          <p:cNvPr id="128" name="Google Shape;128;p27"/>
          <p:cNvSpPr txBox="1"/>
          <p:nvPr/>
        </p:nvSpPr>
        <p:spPr>
          <a:xfrm>
            <a:off x="631371" y="1721224"/>
            <a:ext cx="7406641" cy="481404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7500"/>
          </a:bodyPr>
          <a:lstStyle/>
          <a:p>
            <a:pPr indent="0" lvl="0" marL="0" marR="0" rtl="0" algn="just">
              <a:lnSpc>
                <a:spcPct val="100000"/>
              </a:lnSpc>
              <a:spcBef>
                <a:spcPts val="0"/>
              </a:spcBef>
              <a:spcAft>
                <a:spcPts val="0"/>
              </a:spcAft>
              <a:buClr>
                <a:srgbClr val="000000"/>
              </a:buClr>
              <a:buSzPct val="100000"/>
              <a:buFont typeface="Arial"/>
              <a:buNone/>
            </a:pPr>
            <a:r>
              <a:rPr b="0" i="0" lang="es-GT" sz="2400" u="none" cap="none" strike="noStrike">
                <a:solidFill>
                  <a:schemeClr val="dk1"/>
                </a:solidFill>
                <a:latin typeface="Arial"/>
                <a:ea typeface="Arial"/>
                <a:cs typeface="Arial"/>
                <a:sym typeface="Arial"/>
              </a:rPr>
              <a:t>El dinero se utiliza en la adquisición de diferentes bienes o servicios y en transferencias que son necesarias para cumplir con las finalidades de la institución.</a:t>
            </a:r>
            <a:endParaRPr/>
          </a:p>
          <a:p>
            <a:pPr indent="0" lvl="0" marL="0" marR="0" rtl="0" algn="just">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ct val="100000"/>
              <a:buFont typeface="Arial"/>
              <a:buNone/>
            </a:pPr>
            <a:r>
              <a:rPr b="0" i="0" lang="es-GT" sz="2400" u="none" cap="none" strike="noStrike">
                <a:solidFill>
                  <a:schemeClr val="dk1"/>
                </a:solidFill>
                <a:latin typeface="Arial"/>
                <a:ea typeface="Arial"/>
                <a:cs typeface="Arial"/>
                <a:sym typeface="Arial"/>
              </a:rPr>
              <a:t>Para mostrar de forma ordenada a la población en qué se utiliza el dinero, el gasto del sector público se muestra por grupos de gasto.</a:t>
            </a:r>
            <a:endParaRPr/>
          </a:p>
          <a:p>
            <a:pPr indent="0" lvl="0" marL="0" marR="0" rtl="0" algn="ctr">
              <a:lnSpc>
                <a:spcPct val="100000"/>
              </a:lnSpc>
              <a:spcBef>
                <a:spcPts val="0"/>
              </a:spcBef>
              <a:spcAft>
                <a:spcPts val="0"/>
              </a:spcAft>
              <a:buClr>
                <a:srgbClr val="000000"/>
              </a:buClr>
              <a:buSzPct val="100000"/>
              <a:buFont typeface="Arial"/>
              <a:buNone/>
            </a:pPr>
            <a:r>
              <a:t/>
            </a:r>
            <a:endParaRPr b="0" i="0" sz="2400" u="none" cap="none" strike="noStrike">
              <a:solidFill>
                <a:srgbClr val="1F3864"/>
              </a:solidFill>
              <a:latin typeface="Arial"/>
              <a:ea typeface="Arial"/>
              <a:cs typeface="Arial"/>
              <a:sym typeface="Arial"/>
            </a:endParaRPr>
          </a:p>
          <a:p>
            <a:pPr indent="0" lvl="0" marL="0" marR="0" rtl="0" algn="ctr">
              <a:lnSpc>
                <a:spcPct val="100000"/>
              </a:lnSpc>
              <a:spcBef>
                <a:spcPts val="0"/>
              </a:spcBef>
              <a:spcAft>
                <a:spcPts val="0"/>
              </a:spcAft>
              <a:buClr>
                <a:srgbClr val="000000"/>
              </a:buClr>
              <a:buSzPct val="100000"/>
              <a:buFont typeface="Arial"/>
              <a:buNone/>
            </a:pPr>
            <a:br>
              <a:rPr b="0" i="0" lang="es-GT" sz="2400" u="none" cap="none" strike="noStrike">
                <a:solidFill>
                  <a:srgbClr val="1F3864"/>
                </a:solidFill>
                <a:latin typeface="Arial"/>
                <a:ea typeface="Arial"/>
                <a:cs typeface="Arial"/>
                <a:sym typeface="Arial"/>
              </a:rPr>
            </a:br>
            <a:endParaRPr b="0" i="0" sz="2400" u="none" cap="none" strike="noStrike">
              <a:solidFill>
                <a:srgbClr val="1F3864"/>
              </a:solidFill>
              <a:latin typeface="Arial"/>
              <a:ea typeface="Arial"/>
              <a:cs typeface="Arial"/>
              <a:sym typeface="Arial"/>
            </a:endParaRPr>
          </a:p>
        </p:txBody>
      </p:sp>
      <p:sp>
        <p:nvSpPr>
          <p:cNvPr id="129" name="Google Shape;129;p27"/>
          <p:cNvSpPr txBox="1"/>
          <p:nvPr/>
        </p:nvSpPr>
        <p:spPr>
          <a:xfrm>
            <a:off x="8233410" y="2264516"/>
            <a:ext cx="3327219" cy="1937113"/>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3200"/>
              <a:buFont typeface="Arial"/>
              <a:buNone/>
            </a:pPr>
            <a:br>
              <a:rPr b="0" i="0" lang="es-GT" sz="3200" u="none" cap="none" strike="noStrike">
                <a:solidFill>
                  <a:srgbClr val="0D1F3C"/>
                </a:solidFill>
                <a:latin typeface="Arial"/>
                <a:ea typeface="Arial"/>
                <a:cs typeface="Arial"/>
                <a:sym typeface="Arial"/>
              </a:rPr>
            </a:br>
            <a:r>
              <a:rPr b="0" i="0" lang="es-GT" sz="3200" u="none" cap="none" strike="noStrike">
                <a:solidFill>
                  <a:srgbClr val="0D1F3C"/>
                </a:solidFill>
                <a:latin typeface="Arial"/>
                <a:ea typeface="Arial"/>
                <a:cs typeface="Arial"/>
                <a:sym typeface="Arial"/>
              </a:rPr>
              <a:t>El gasto se divide </a:t>
            </a:r>
            <a:endParaRPr/>
          </a:p>
          <a:p>
            <a:pPr indent="0" lvl="0" marL="0" marR="0" rtl="0" algn="ctr">
              <a:lnSpc>
                <a:spcPct val="110000"/>
              </a:lnSpc>
              <a:spcBef>
                <a:spcPts val="0"/>
              </a:spcBef>
              <a:spcAft>
                <a:spcPts val="0"/>
              </a:spcAft>
              <a:buClr>
                <a:srgbClr val="000000"/>
              </a:buClr>
              <a:buSzPts val="3200"/>
              <a:buFont typeface="Arial"/>
              <a:buNone/>
            </a:pPr>
            <a:r>
              <a:rPr b="0" i="0" lang="es-GT" sz="3200" u="none" cap="none" strike="noStrike">
                <a:solidFill>
                  <a:srgbClr val="0D1F3C"/>
                </a:solidFill>
                <a:latin typeface="Arial"/>
                <a:ea typeface="Arial"/>
                <a:cs typeface="Arial"/>
                <a:sym typeface="Arial"/>
              </a:rPr>
              <a:t>en </a:t>
            </a:r>
            <a:r>
              <a:rPr b="1" i="0" lang="es-GT" sz="4000" u="none" cap="none" strike="noStrike">
                <a:solidFill>
                  <a:srgbClr val="747F92"/>
                </a:solidFill>
                <a:latin typeface="Arial"/>
                <a:ea typeface="Arial"/>
                <a:cs typeface="Arial"/>
                <a:sym typeface="Arial"/>
              </a:rPr>
              <a:t>06</a:t>
            </a:r>
            <a:r>
              <a:rPr b="1" i="0" lang="es-GT" sz="3200" u="none" cap="none" strike="noStrike">
                <a:solidFill>
                  <a:srgbClr val="FF0000"/>
                </a:solidFill>
                <a:latin typeface="Arial"/>
                <a:ea typeface="Arial"/>
                <a:cs typeface="Arial"/>
                <a:sym typeface="Arial"/>
              </a:rPr>
              <a:t> </a:t>
            </a:r>
            <a:r>
              <a:rPr b="0" i="0" lang="es-GT" sz="3200" u="none" cap="none" strike="noStrike">
                <a:solidFill>
                  <a:srgbClr val="0D1F3C"/>
                </a:solidFill>
                <a:latin typeface="Arial"/>
                <a:ea typeface="Arial"/>
                <a:cs typeface="Arial"/>
                <a:sym typeface="Arial"/>
              </a:rPr>
              <a:t>grupos</a:t>
            </a:r>
            <a:br>
              <a:rPr b="0" i="0" lang="es-GT" sz="3200" u="none" cap="none" strike="noStrike">
                <a:solidFill>
                  <a:srgbClr val="1F3864"/>
                </a:solidFill>
                <a:latin typeface="Arial"/>
                <a:ea typeface="Arial"/>
                <a:cs typeface="Arial"/>
                <a:sym typeface="Arial"/>
              </a:rPr>
            </a:br>
            <a:endParaRPr b="0" i="0" sz="3200" u="none" cap="none" strike="noStrike">
              <a:solidFill>
                <a:srgbClr val="1F386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8"/>
          <p:cNvSpPr txBox="1"/>
          <p:nvPr>
            <p:ph type="title"/>
          </p:nvPr>
        </p:nvSpPr>
        <p:spPr>
          <a:xfrm>
            <a:off x="827085" y="575125"/>
            <a:ext cx="8791303" cy="5470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s-GT" sz="2800">
                <a:latin typeface="Arial"/>
                <a:ea typeface="Arial"/>
                <a:cs typeface="Arial"/>
                <a:sym typeface="Arial"/>
              </a:rPr>
              <a:t>EJECUCIÓN PRESUPUESTARIA POR GRUPO DE GASTO AL PRIMER CUATRIMESTRE 2022</a:t>
            </a:r>
            <a:endParaRPr/>
          </a:p>
        </p:txBody>
      </p:sp>
      <p:graphicFrame>
        <p:nvGraphicFramePr>
          <p:cNvPr id="135" name="Google Shape;135;p28"/>
          <p:cNvGraphicFramePr/>
          <p:nvPr/>
        </p:nvGraphicFramePr>
        <p:xfrm>
          <a:off x="1445602" y="1530227"/>
          <a:ext cx="9300796" cy="3797545"/>
        </p:xfrm>
        <a:graphic>
          <a:graphicData uri="http://schemas.openxmlformats.org/drawingml/2006/chart">
            <c:chart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9"/>
          <p:cNvSpPr/>
          <p:nvPr/>
        </p:nvSpPr>
        <p:spPr>
          <a:xfrm>
            <a:off x="10500231" y="2259106"/>
            <a:ext cx="1252498" cy="27344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Desarrollando capacidades de ciencia de datos en Directivos Públicos" id="141" name="Google Shape;141;p29"/>
          <p:cNvPicPr preferRelativeResize="0"/>
          <p:nvPr/>
        </p:nvPicPr>
        <p:blipFill rotWithShape="1">
          <a:blip r:embed="rId4">
            <a:alphaModFix/>
          </a:blip>
          <a:srcRect b="0" l="0" r="0" t="0"/>
          <a:stretch/>
        </p:blipFill>
        <p:spPr>
          <a:xfrm>
            <a:off x="387531" y="432242"/>
            <a:ext cx="1111896" cy="1111896"/>
          </a:xfrm>
          <a:prstGeom prst="rect">
            <a:avLst/>
          </a:prstGeom>
          <a:noFill/>
          <a:ln>
            <a:noFill/>
          </a:ln>
        </p:spPr>
      </p:pic>
      <p:sp>
        <p:nvSpPr>
          <p:cNvPr id="142" name="Google Shape;142;p29"/>
          <p:cNvSpPr txBox="1"/>
          <p:nvPr>
            <p:ph type="title"/>
          </p:nvPr>
        </p:nvSpPr>
        <p:spPr>
          <a:xfrm>
            <a:off x="1499427" y="828608"/>
            <a:ext cx="9692024" cy="71553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3333"/>
              <a:buNone/>
            </a:pPr>
            <a:r>
              <a:rPr b="1" lang="es-GT" sz="2400">
                <a:latin typeface="Arial"/>
                <a:ea typeface="Arial"/>
                <a:cs typeface="Arial"/>
                <a:sym typeface="Arial"/>
              </a:rPr>
              <a:t>¿CUÁL ES LA IMPORTANCIA DEL PAGO DE SERVIDORES PÚBLICOS?</a:t>
            </a:r>
            <a:br>
              <a:rPr b="1" lang="es-GT" sz="2400">
                <a:latin typeface="Arial"/>
                <a:ea typeface="Arial"/>
                <a:cs typeface="Arial"/>
                <a:sym typeface="Arial"/>
              </a:rPr>
            </a:br>
            <a:endParaRPr b="1" sz="2400">
              <a:solidFill>
                <a:srgbClr val="003353"/>
              </a:solidFill>
              <a:latin typeface="Montserrat"/>
              <a:ea typeface="Montserrat"/>
              <a:cs typeface="Montserrat"/>
              <a:sym typeface="Montserrat"/>
            </a:endParaRPr>
          </a:p>
        </p:txBody>
      </p:sp>
      <p:sp>
        <p:nvSpPr>
          <p:cNvPr id="143" name="Google Shape;143;p29"/>
          <p:cNvSpPr txBox="1"/>
          <p:nvPr/>
        </p:nvSpPr>
        <p:spPr>
          <a:xfrm>
            <a:off x="4493623" y="1619405"/>
            <a:ext cx="7406641" cy="4035125"/>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82500" lnSpcReduction="20000"/>
          </a:bodyPr>
          <a:lstStyle/>
          <a:p>
            <a:pPr indent="0" lvl="0" marL="0" marR="0" rtl="0" algn="just">
              <a:lnSpc>
                <a:spcPct val="150000"/>
              </a:lnSpc>
              <a:spcBef>
                <a:spcPts val="0"/>
              </a:spcBef>
              <a:spcAft>
                <a:spcPts val="0"/>
              </a:spcAft>
              <a:buClr>
                <a:srgbClr val="000000"/>
              </a:buClr>
              <a:buSzPct val="100000"/>
              <a:buFont typeface="Arial"/>
              <a:buNone/>
            </a:pPr>
            <a:r>
              <a:rPr b="0" i="0" lang="es-GT" sz="1800" u="none" cap="none" strike="noStrike">
                <a:solidFill>
                  <a:schemeClr val="dk1"/>
                </a:solidFill>
                <a:latin typeface="Arial"/>
                <a:ea typeface="Arial"/>
                <a:cs typeface="Arial"/>
                <a:sym typeface="Arial"/>
              </a:rPr>
              <a:t>El dinero utilizado en el pago de servidores públicos (</a:t>
            </a:r>
            <a:r>
              <a:rPr b="1" i="0" lang="es-GT" sz="1800" u="none" cap="none" strike="noStrike">
                <a:solidFill>
                  <a:schemeClr val="dk1"/>
                </a:solidFill>
                <a:latin typeface="Arial"/>
                <a:ea typeface="Arial"/>
                <a:cs typeface="Arial"/>
                <a:sym typeface="Arial"/>
              </a:rPr>
              <a:t>grupo 0</a:t>
            </a:r>
            <a:r>
              <a:rPr b="0" i="0" lang="es-GT" sz="1800" u="none" cap="none" strike="noStrike">
                <a:solidFill>
                  <a:schemeClr val="dk1"/>
                </a:solidFill>
                <a:latin typeface="Arial"/>
                <a:ea typeface="Arial"/>
                <a:cs typeface="Arial"/>
                <a:sym typeface="Arial"/>
              </a:rPr>
              <a:t>), aunque se clasifica como un gasto de funcionamiento, en realidad, constituye el medio para prestar servicios o entregar bienes a la población beneficiaria, y con ello, satisfacer las necesidades sociales; a través de la contratación de </a:t>
            </a:r>
            <a:r>
              <a:rPr b="1" i="0" lang="es-GT" sz="1800" u="none" cap="none" strike="noStrike">
                <a:solidFill>
                  <a:schemeClr val="dk1"/>
                </a:solidFill>
                <a:latin typeface="Arial"/>
                <a:ea typeface="Arial"/>
                <a:cs typeface="Arial"/>
                <a:sym typeface="Arial"/>
              </a:rPr>
              <a:t>465 Profesionales</a:t>
            </a:r>
            <a:r>
              <a:rPr b="0" i="0" lang="es-GT" sz="1800" u="none" cap="none" strike="noStrike">
                <a:solidFill>
                  <a:schemeClr val="dk1"/>
                </a:solidFill>
                <a:latin typeface="Arial"/>
                <a:ea typeface="Arial"/>
                <a:cs typeface="Arial"/>
                <a:sym typeface="Arial"/>
              </a:rPr>
              <a:t>, </a:t>
            </a:r>
            <a:r>
              <a:rPr b="1" i="0" lang="es-GT" sz="1800" u="none" cap="none" strike="noStrike">
                <a:solidFill>
                  <a:schemeClr val="dk1"/>
                </a:solidFill>
                <a:latin typeface="Arial"/>
                <a:ea typeface="Arial"/>
                <a:cs typeface="Arial"/>
                <a:sym typeface="Arial"/>
              </a:rPr>
              <a:t>1,437 Operativos y Técnicos</a:t>
            </a:r>
            <a:r>
              <a:rPr b="0" i="0" lang="es-GT" sz="1800" u="none" cap="none" strike="noStrike">
                <a:solidFill>
                  <a:schemeClr val="dk1"/>
                </a:solidFill>
                <a:latin typeface="Arial"/>
                <a:ea typeface="Arial"/>
                <a:cs typeface="Arial"/>
                <a:sym typeface="Arial"/>
              </a:rPr>
              <a:t>, y </a:t>
            </a:r>
            <a:r>
              <a:rPr b="1" i="0" lang="es-GT" sz="1800" u="none" cap="none" strike="noStrike">
                <a:solidFill>
                  <a:schemeClr val="dk1"/>
                </a:solidFill>
                <a:latin typeface="Arial"/>
                <a:ea typeface="Arial"/>
                <a:cs typeface="Arial"/>
                <a:sym typeface="Arial"/>
              </a:rPr>
              <a:t>250 personal administrativo </a:t>
            </a:r>
            <a:r>
              <a:rPr b="0" i="0" lang="es-GT" sz="1800" u="none" cap="none" strike="noStrike">
                <a:solidFill>
                  <a:schemeClr val="dk1"/>
                </a:solidFill>
                <a:latin typeface="Arial"/>
                <a:ea typeface="Arial"/>
                <a:cs typeface="Arial"/>
                <a:sym typeface="Arial"/>
              </a:rPr>
              <a:t>que brindan los servicios Institucionales, en cumplimiento que el Estado deberá promover y adoptar las medidas necesarias para el cumplimiento efectivo del interés superior del niño, que es una garantía que se aplicará en toda decisión que se adopte por la prevención y protección integral de la niñez y adolescencia, apoyando y fortaleciendo a la familia como núcleo de la sociedad, procurando además la reinserción y resocialización de los adolescentes en conflicto con la Ley Penal”, en atención al Interés Superior del Niño (Artículo 5, Decreto 27-2003 del Congreso de la República), en atención a la niñez y adolescencia.</a:t>
            </a:r>
            <a:endParaRPr/>
          </a:p>
        </p:txBody>
      </p:sp>
      <p:sp>
        <p:nvSpPr>
          <p:cNvPr id="144" name="Google Shape;144;p29"/>
          <p:cNvSpPr txBox="1"/>
          <p:nvPr/>
        </p:nvSpPr>
        <p:spPr>
          <a:xfrm>
            <a:off x="387531" y="1838053"/>
            <a:ext cx="3503334" cy="2772047"/>
          </a:xfrm>
          <a:prstGeom prst="rect">
            <a:avLst/>
          </a:prstGeom>
          <a:no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000000"/>
              </a:buClr>
              <a:buSzPct val="100000"/>
              <a:buFont typeface="Arial"/>
              <a:buNone/>
            </a:pPr>
            <a:br>
              <a:rPr b="0" i="0" lang="es-GT" sz="1800" u="none" cap="none" strike="noStrike">
                <a:solidFill>
                  <a:srgbClr val="0D1F3C"/>
                </a:solidFill>
                <a:latin typeface="Arial"/>
                <a:ea typeface="Arial"/>
                <a:cs typeface="Arial"/>
                <a:sym typeface="Arial"/>
              </a:rPr>
            </a:br>
            <a:r>
              <a:rPr b="0" i="0" lang="es-GT" sz="1600" u="none" cap="none" strike="noStrike">
                <a:solidFill>
                  <a:schemeClr val="dk1"/>
                </a:solidFill>
                <a:latin typeface="Arial"/>
                <a:ea typeface="Arial"/>
                <a:cs typeface="Arial"/>
                <a:sym typeface="Arial"/>
              </a:rPr>
              <a:t>Durante el cuatrimestre reportado, la Secretaría de Bienestar Social, atendió y dio cobertura a </a:t>
            </a:r>
            <a:endParaRPr/>
          </a:p>
          <a:p>
            <a:pPr indent="0" lvl="0" marL="0" marR="0" rtl="0" algn="ctr">
              <a:lnSpc>
                <a:spcPct val="150000"/>
              </a:lnSpc>
              <a:spcBef>
                <a:spcPts val="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50000"/>
              </a:lnSpc>
              <a:spcBef>
                <a:spcPts val="0"/>
              </a:spcBef>
              <a:spcAft>
                <a:spcPts val="0"/>
              </a:spcAft>
              <a:buClr>
                <a:srgbClr val="000000"/>
              </a:buClr>
              <a:buSzPct val="100000"/>
              <a:buFont typeface="Arial"/>
              <a:buNone/>
            </a:pPr>
            <a:r>
              <a:rPr b="0" i="0" lang="es-GT" sz="2000" u="none" cap="none" strike="noStrike">
                <a:solidFill>
                  <a:srgbClr val="FF0000"/>
                </a:solidFill>
                <a:latin typeface="Arial"/>
                <a:ea typeface="Arial"/>
                <a:cs typeface="Arial"/>
                <a:sym typeface="Arial"/>
              </a:rPr>
              <a:t> </a:t>
            </a:r>
            <a:endParaRPr b="0" i="0" sz="2000" u="none" cap="none" strike="noStrike">
              <a:solidFill>
                <a:srgbClr val="FF0000"/>
              </a:solidFill>
              <a:latin typeface="Arial"/>
              <a:ea typeface="Arial"/>
              <a:cs typeface="Arial"/>
              <a:sym typeface="Arial"/>
            </a:endParaRPr>
          </a:p>
        </p:txBody>
      </p:sp>
      <p:graphicFrame>
        <p:nvGraphicFramePr>
          <p:cNvPr id="145" name="Google Shape;145;p29"/>
          <p:cNvGraphicFramePr/>
          <p:nvPr/>
        </p:nvGraphicFramePr>
        <p:xfrm>
          <a:off x="387531" y="3474519"/>
          <a:ext cx="3000000" cy="3000000"/>
        </p:xfrm>
        <a:graphic>
          <a:graphicData uri="http://schemas.openxmlformats.org/drawingml/2006/table">
            <a:tbl>
              <a:tblPr>
                <a:noFill/>
                <a:tableStyleId>{C92ADFAE-9505-4A47-B51F-ED2D6157AAD8}</a:tableStyleId>
              </a:tblPr>
              <a:tblGrid>
                <a:gridCol w="1184775"/>
                <a:gridCol w="3089475"/>
              </a:tblGrid>
              <a:tr h="178950">
                <a:tc>
                  <a:txBody>
                    <a:bodyPr/>
                    <a:lstStyle/>
                    <a:p>
                      <a:pPr indent="0" lvl="0" marL="0" marR="0" rtl="0" algn="r">
                        <a:lnSpc>
                          <a:spcPct val="100000"/>
                        </a:lnSpc>
                        <a:spcBef>
                          <a:spcPts val="0"/>
                        </a:spcBef>
                        <a:spcAft>
                          <a:spcPts val="0"/>
                        </a:spcAft>
                        <a:buNone/>
                      </a:pPr>
                      <a:r>
                        <a:rPr b="1" lang="es-GT" sz="1400" u="none" cap="none" strike="noStrike">
                          <a:solidFill>
                            <a:schemeClr val="dk1"/>
                          </a:solidFill>
                        </a:rPr>
                        <a:t>12,685</a:t>
                      </a:r>
                      <a:endParaRPr b="1" i="0" sz="1400" u="none" cap="none" strike="noStrike">
                        <a:solidFill>
                          <a:schemeClr val="dk1"/>
                        </a:solidFill>
                        <a:latin typeface="Calibri"/>
                        <a:ea typeface="Calibri"/>
                        <a:cs typeface="Calibri"/>
                        <a:sym typeface="Calibri"/>
                      </a:endParaRPr>
                    </a:p>
                  </a:txBody>
                  <a:tcPr marT="7625" marB="0" marR="7625" marL="7625" anchor="ctr"/>
                </a:tc>
                <a:tc>
                  <a:txBody>
                    <a:bodyPr/>
                    <a:lstStyle/>
                    <a:p>
                      <a:pPr indent="0" lvl="0" marL="0" marR="0" rtl="0" algn="l">
                        <a:lnSpc>
                          <a:spcPct val="100000"/>
                        </a:lnSpc>
                        <a:spcBef>
                          <a:spcPts val="0"/>
                        </a:spcBef>
                        <a:spcAft>
                          <a:spcPts val="0"/>
                        </a:spcAft>
                        <a:buNone/>
                      </a:pPr>
                      <a:r>
                        <a:rPr b="1" lang="es-GT" sz="1400" u="none" cap="none" strike="noStrike">
                          <a:solidFill>
                            <a:schemeClr val="dk1"/>
                          </a:solidFill>
                        </a:rPr>
                        <a:t>(Niños Niñas y Adolescentes)</a:t>
                      </a:r>
                      <a:endParaRPr b="1" i="0" sz="1400" u="none" cap="none" strike="noStrike">
                        <a:solidFill>
                          <a:schemeClr val="dk1"/>
                        </a:solidFill>
                        <a:latin typeface="Calibri"/>
                        <a:ea typeface="Calibri"/>
                        <a:cs typeface="Calibri"/>
                        <a:sym typeface="Calibri"/>
                      </a:endParaRPr>
                    </a:p>
                  </a:txBody>
                  <a:tcPr marT="7625" marB="0" marR="7625" marL="7625" anchor="ctr"/>
                </a:tc>
              </a:tr>
              <a:tr h="178950">
                <a:tc>
                  <a:txBody>
                    <a:bodyPr/>
                    <a:lstStyle/>
                    <a:p>
                      <a:pPr indent="0" lvl="0" marL="0" marR="0" rtl="0" algn="r">
                        <a:lnSpc>
                          <a:spcPct val="100000"/>
                        </a:lnSpc>
                        <a:spcBef>
                          <a:spcPts val="0"/>
                        </a:spcBef>
                        <a:spcAft>
                          <a:spcPts val="0"/>
                        </a:spcAft>
                        <a:buNone/>
                      </a:pPr>
                      <a:r>
                        <a:rPr b="1" lang="es-GT" sz="1400" u="none" cap="none" strike="noStrike">
                          <a:solidFill>
                            <a:schemeClr val="dk1"/>
                          </a:solidFill>
                        </a:rPr>
                        <a:t>2,848</a:t>
                      </a:r>
                      <a:endParaRPr b="1" i="0" sz="1400" u="none" cap="none" strike="noStrike">
                        <a:solidFill>
                          <a:schemeClr val="dk1"/>
                        </a:solidFill>
                        <a:latin typeface="Calibri"/>
                        <a:ea typeface="Calibri"/>
                        <a:cs typeface="Calibri"/>
                        <a:sym typeface="Calibri"/>
                      </a:endParaRPr>
                    </a:p>
                  </a:txBody>
                  <a:tcPr marT="7625" marB="0" marR="7625" marL="7625" anchor="ctr"/>
                </a:tc>
                <a:tc>
                  <a:txBody>
                    <a:bodyPr/>
                    <a:lstStyle/>
                    <a:p>
                      <a:pPr indent="0" lvl="0" marL="0" marR="0" rtl="0" algn="l">
                        <a:lnSpc>
                          <a:spcPct val="100000"/>
                        </a:lnSpc>
                        <a:spcBef>
                          <a:spcPts val="0"/>
                        </a:spcBef>
                        <a:spcAft>
                          <a:spcPts val="0"/>
                        </a:spcAft>
                        <a:buNone/>
                      </a:pPr>
                      <a:r>
                        <a:rPr b="1" lang="es-GT" sz="1400" u="none" cap="none" strike="noStrike">
                          <a:solidFill>
                            <a:schemeClr val="dk1"/>
                          </a:solidFill>
                        </a:rPr>
                        <a:t>(Familias)</a:t>
                      </a:r>
                      <a:endParaRPr b="1" i="0" sz="1400" u="none" cap="none" strike="noStrike">
                        <a:solidFill>
                          <a:schemeClr val="dk1"/>
                        </a:solidFill>
                        <a:latin typeface="Calibri"/>
                        <a:ea typeface="Calibri"/>
                        <a:cs typeface="Calibri"/>
                        <a:sym typeface="Calibri"/>
                      </a:endParaRPr>
                    </a:p>
                  </a:txBody>
                  <a:tcPr marT="7625" marB="0" marR="7625" marL="7625" anchor="ctr"/>
                </a:tc>
              </a:tr>
              <a:tr h="178950">
                <a:tc>
                  <a:txBody>
                    <a:bodyPr/>
                    <a:lstStyle/>
                    <a:p>
                      <a:pPr indent="0" lvl="0" marL="0" marR="0" rtl="0" algn="r">
                        <a:lnSpc>
                          <a:spcPct val="100000"/>
                        </a:lnSpc>
                        <a:spcBef>
                          <a:spcPts val="0"/>
                        </a:spcBef>
                        <a:spcAft>
                          <a:spcPts val="0"/>
                        </a:spcAft>
                        <a:buNone/>
                      </a:pPr>
                      <a:r>
                        <a:rPr b="1" lang="es-GT" sz="1400" u="none" cap="none" strike="noStrike">
                          <a:solidFill>
                            <a:schemeClr val="dk1"/>
                          </a:solidFill>
                        </a:rPr>
                        <a:t>120</a:t>
                      </a:r>
                      <a:endParaRPr b="1" i="0" sz="1400" u="none" cap="none" strike="noStrike">
                        <a:solidFill>
                          <a:schemeClr val="dk1"/>
                        </a:solidFill>
                        <a:latin typeface="Calibri"/>
                        <a:ea typeface="Calibri"/>
                        <a:cs typeface="Calibri"/>
                        <a:sym typeface="Calibri"/>
                      </a:endParaRPr>
                    </a:p>
                  </a:txBody>
                  <a:tcPr marT="7625" marB="0" marR="7625" marL="7625" anchor="ctr"/>
                </a:tc>
                <a:tc>
                  <a:txBody>
                    <a:bodyPr/>
                    <a:lstStyle/>
                    <a:p>
                      <a:pPr indent="0" lvl="0" marL="0" marR="0" rtl="0" algn="l">
                        <a:lnSpc>
                          <a:spcPct val="100000"/>
                        </a:lnSpc>
                        <a:spcBef>
                          <a:spcPts val="0"/>
                        </a:spcBef>
                        <a:spcAft>
                          <a:spcPts val="0"/>
                        </a:spcAft>
                        <a:buNone/>
                      </a:pPr>
                      <a:r>
                        <a:rPr b="1" lang="es-GT" sz="1400" u="none" cap="none" strike="noStrike">
                          <a:solidFill>
                            <a:schemeClr val="dk1"/>
                          </a:solidFill>
                        </a:rPr>
                        <a:t>(Entidad)</a:t>
                      </a:r>
                      <a:endParaRPr b="1" i="0" sz="1400" u="none" cap="none" strike="noStrike">
                        <a:solidFill>
                          <a:schemeClr val="dk1"/>
                        </a:solidFill>
                        <a:latin typeface="Calibri"/>
                        <a:ea typeface="Calibri"/>
                        <a:cs typeface="Calibri"/>
                        <a:sym typeface="Calibri"/>
                      </a:endParaRPr>
                    </a:p>
                  </a:txBody>
                  <a:tcPr marT="7625" marB="0" marR="7625" marL="7625" anchor="ctr"/>
                </a:tc>
              </a:tr>
              <a:tr h="178950">
                <a:tc>
                  <a:txBody>
                    <a:bodyPr/>
                    <a:lstStyle/>
                    <a:p>
                      <a:pPr indent="0" lvl="0" marL="0" marR="0" rtl="0" algn="r">
                        <a:lnSpc>
                          <a:spcPct val="100000"/>
                        </a:lnSpc>
                        <a:spcBef>
                          <a:spcPts val="0"/>
                        </a:spcBef>
                        <a:spcAft>
                          <a:spcPts val="0"/>
                        </a:spcAft>
                        <a:buNone/>
                      </a:pPr>
                      <a:r>
                        <a:rPr b="1" lang="es-GT" sz="1400" u="none" cap="none" strike="noStrike">
                          <a:solidFill>
                            <a:schemeClr val="dk1"/>
                          </a:solidFill>
                        </a:rPr>
                        <a:t>4,555</a:t>
                      </a:r>
                      <a:endParaRPr b="1" i="0" sz="1400" u="none" cap="none" strike="noStrike">
                        <a:solidFill>
                          <a:schemeClr val="dk1"/>
                        </a:solidFill>
                        <a:latin typeface="Calibri"/>
                        <a:ea typeface="Calibri"/>
                        <a:cs typeface="Calibri"/>
                        <a:sym typeface="Calibri"/>
                      </a:endParaRPr>
                    </a:p>
                  </a:txBody>
                  <a:tcPr marT="7625" marB="0" marR="7625" marL="7625" anchor="ctr"/>
                </a:tc>
                <a:tc>
                  <a:txBody>
                    <a:bodyPr/>
                    <a:lstStyle/>
                    <a:p>
                      <a:pPr indent="0" lvl="0" marL="0" marR="0" rtl="0" algn="l">
                        <a:lnSpc>
                          <a:spcPct val="100000"/>
                        </a:lnSpc>
                        <a:spcBef>
                          <a:spcPts val="0"/>
                        </a:spcBef>
                        <a:spcAft>
                          <a:spcPts val="0"/>
                        </a:spcAft>
                        <a:buNone/>
                      </a:pPr>
                      <a:r>
                        <a:rPr b="1" lang="es-GT" sz="1400" u="none" cap="none" strike="noStrike">
                          <a:solidFill>
                            <a:schemeClr val="dk1"/>
                          </a:solidFill>
                        </a:rPr>
                        <a:t>(Casos)</a:t>
                      </a:r>
                      <a:endParaRPr b="1" i="0" sz="1400" u="none" cap="none" strike="noStrike">
                        <a:solidFill>
                          <a:schemeClr val="dk1"/>
                        </a:solidFill>
                        <a:latin typeface="Calibri"/>
                        <a:ea typeface="Calibri"/>
                        <a:cs typeface="Calibri"/>
                        <a:sym typeface="Calibri"/>
                      </a:endParaRPr>
                    </a:p>
                  </a:txBody>
                  <a:tcPr marT="7625" marB="0" marR="7625" marL="7625" anchor="ctr"/>
                </a:tc>
              </a:tr>
              <a:tr h="178950">
                <a:tc>
                  <a:txBody>
                    <a:bodyPr/>
                    <a:lstStyle/>
                    <a:p>
                      <a:pPr indent="0" lvl="0" marL="0" marR="0" rtl="0" algn="r">
                        <a:lnSpc>
                          <a:spcPct val="100000"/>
                        </a:lnSpc>
                        <a:spcBef>
                          <a:spcPts val="0"/>
                        </a:spcBef>
                        <a:spcAft>
                          <a:spcPts val="0"/>
                        </a:spcAft>
                        <a:buNone/>
                      </a:pPr>
                      <a:r>
                        <a:t/>
                      </a:r>
                      <a:endParaRPr b="1" i="0" sz="1400" u="none" cap="none" strike="noStrike">
                        <a:solidFill>
                          <a:srgbClr val="0070C0"/>
                        </a:solidFill>
                        <a:latin typeface="Calibri"/>
                        <a:ea typeface="Calibri"/>
                        <a:cs typeface="Calibri"/>
                        <a:sym typeface="Calibri"/>
                      </a:endParaRPr>
                    </a:p>
                  </a:txBody>
                  <a:tcPr marT="7625" marB="0" marR="7625" marL="7625" anchor="ctr"/>
                </a:tc>
                <a:tc>
                  <a:txBody>
                    <a:bodyPr/>
                    <a:lstStyle/>
                    <a:p>
                      <a:pPr indent="0" lvl="0" marL="0" marR="0" rtl="0" algn="l">
                        <a:lnSpc>
                          <a:spcPct val="100000"/>
                        </a:lnSpc>
                        <a:spcBef>
                          <a:spcPts val="0"/>
                        </a:spcBef>
                        <a:spcAft>
                          <a:spcPts val="0"/>
                        </a:spcAft>
                        <a:buNone/>
                      </a:pPr>
                      <a:r>
                        <a:t/>
                      </a:r>
                      <a:endParaRPr b="1" i="0" sz="1400" u="none" cap="none" strike="noStrike">
                        <a:solidFill>
                          <a:srgbClr val="0070C0"/>
                        </a:solidFill>
                        <a:latin typeface="Calibri"/>
                        <a:ea typeface="Calibri"/>
                        <a:cs typeface="Calibri"/>
                        <a:sym typeface="Calibri"/>
                      </a:endParaRPr>
                    </a:p>
                  </a:txBody>
                  <a:tcPr marT="7625" marB="0" marR="7625" marL="76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2021-05-04T19:30:50Z</dcterms:created>
  <dc:creator>Microsoft Office User</dc:creator>
</cp:coreProperties>
</file>